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70" d="100"/>
          <a:sy n="70" d="100"/>
        </p:scale>
        <p:origin x="51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US"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D728701E-CAF4-4159-9B3E-41C86DFFA30D}" type="datetimeFigureOut">
              <a:rPr lang="en-US" smtClean="0"/>
              <a:t>10/19/2015</a:t>
            </a:fld>
            <a:endParaRPr lang="en-US"/>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US"/>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1" name="Rectangle 10"/>
          <p:cNvSpPr/>
          <p:nvPr/>
        </p:nvSpPr>
        <p:spPr>
          <a:xfrm>
            <a:off x="4624388" y="228600"/>
            <a:ext cx="2057400" cy="203911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6802438" y="2377440"/>
            <a:ext cx="2057400" cy="203911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5" name="Date Placeholder 4"/>
          <p:cNvSpPr>
            <a:spLocks noGrp="1"/>
          </p:cNvSpPr>
          <p:nvPr>
            <p:ph type="dt" sz="half" idx="10"/>
          </p:nvPr>
        </p:nvSpPr>
        <p:spPr/>
        <p:txBody>
          <a:bodyPr/>
          <a:lstStyle/>
          <a:p>
            <a:fld id="{D728701E-CAF4-4159-9B3E-41C86DFFA30D}" type="datetimeFigureOut">
              <a:rPr lang="en-US" smtClean="0"/>
              <a:t>10/19/2015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12" name="Content Placeholder 2"/>
          <p:cNvSpPr>
            <a:spLocks noGrp="1"/>
          </p:cNvSpPr>
          <p:nvPr>
            <p:ph sz="half" idx="17"/>
          </p:nvPr>
        </p:nvSpPr>
        <p:spPr>
          <a:xfrm>
            <a:off x="502920" y="1985963"/>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14" name="Content Placeholder 2"/>
          <p:cNvSpPr>
            <a:spLocks noGrp="1"/>
          </p:cNvSpPr>
          <p:nvPr>
            <p:ph sz="half" idx="18"/>
          </p:nvPr>
        </p:nvSpPr>
        <p:spPr>
          <a:xfrm>
            <a:off x="502920" y="4164965"/>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15"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16"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6" name="Rectangle 5"/>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TextBox 7"/>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D728701E-CAF4-4159-9B3E-41C86DFFA30D}" type="datetimeFigureOut">
              <a:rPr lang="en-US" smtClean="0"/>
              <a:t>10/19/2015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2F1D00-BD13-4404-86B0-79703945A0A7}"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5" name="Rectangle 4"/>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D728701E-CAF4-4159-9B3E-41C86DFFA30D}" type="datetimeFigureOut">
              <a:rPr lang="en-US" smtClean="0"/>
              <a:t>10/19/2015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2F1D00-BD13-4404-86B0-79703945A0A7}"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282575" y="228600"/>
            <a:ext cx="3451225"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5" y="2571750"/>
            <a:ext cx="3255264" cy="1162050"/>
          </a:xfrm>
        </p:spPr>
        <p:txBody>
          <a:bodyPr anchor="b">
            <a:normAutofit/>
          </a:bodyPr>
          <a:lstStyle>
            <a:lvl1pPr algn="l">
              <a:defRPr sz="2600" b="0">
                <a:solidFill>
                  <a:schemeClr val="bg1"/>
                </a:solidFill>
              </a:defRPr>
            </a:lvl1pPr>
          </a:lstStyle>
          <a:p>
            <a:r>
              <a:rPr lang="en-US" dirty="0" smtClean="0"/>
              <a:t>Click to edit Master title style</a:t>
            </a:r>
            <a:endParaRPr dirty="0"/>
          </a:p>
        </p:txBody>
      </p:sp>
      <p:sp>
        <p:nvSpPr>
          <p:cNvPr id="3" name="Content Placeholder 2"/>
          <p:cNvSpPr>
            <a:spLocks noGrp="1"/>
          </p:cNvSpPr>
          <p:nvPr>
            <p:ph idx="1"/>
          </p:nvPr>
        </p:nvSpPr>
        <p:spPr>
          <a:xfrm>
            <a:off x="4168775" y="273050"/>
            <a:ext cx="4597399" cy="5853113"/>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Text Placeholder 3"/>
          <p:cNvSpPr>
            <a:spLocks noGrp="1"/>
          </p:cNvSpPr>
          <p:nvPr>
            <p:ph type="body" sz="half" idx="2"/>
          </p:nvPr>
        </p:nvSpPr>
        <p:spPr>
          <a:xfrm>
            <a:off x="381093" y="3733800"/>
            <a:ext cx="325526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D728701E-CAF4-4159-9B3E-41C86DFFA30D}" type="datetimeFigureOut">
              <a:rPr lang="en-US" smtClean="0"/>
              <a:t>10/19/2015</a:t>
            </a:fld>
            <a:endParaRPr lang="en-US"/>
          </a:p>
        </p:txBody>
      </p:sp>
      <p:sp>
        <p:nvSpPr>
          <p:cNvPr id="6" name="Footer Placeholder 5"/>
          <p:cNvSpPr>
            <a:spLocks noGrp="1"/>
          </p:cNvSpPr>
          <p:nvPr>
            <p:ph type="ftr" sz="quarter" idx="11"/>
          </p:nvPr>
        </p:nvSpPr>
        <p:spPr>
          <a:xfrm>
            <a:off x="3859305" y="6423585"/>
            <a:ext cx="3316941" cy="365125"/>
          </a:xfrm>
        </p:spPr>
        <p:txBody>
          <a:bodyPr/>
          <a:lstStyle/>
          <a:p>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169404" y="3124200"/>
            <a:ext cx="3898272" cy="87153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6" y="228600"/>
            <a:ext cx="3460658" cy="63452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4169404" y="3995737"/>
            <a:ext cx="3898272"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D728701E-CAF4-4159-9B3E-41C86DFFA30D}" type="datetimeFigureOut">
              <a:rPr lang="en-US" smtClean="0"/>
              <a:t>10/19/2015</a:t>
            </a:fld>
            <a:endParaRPr lang="en-US"/>
          </a:p>
        </p:txBody>
      </p:sp>
      <p:sp>
        <p:nvSpPr>
          <p:cNvPr id="6" name="Footer Placeholder 5"/>
          <p:cNvSpPr>
            <a:spLocks noGrp="1"/>
          </p:cNvSpPr>
          <p:nvPr>
            <p:ph type="ftr" sz="quarter" idx="11"/>
          </p:nvPr>
        </p:nvSpPr>
        <p:spPr>
          <a:xfrm>
            <a:off x="4191000" y="6423585"/>
            <a:ext cx="3005138" cy="365125"/>
          </a:xfrm>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10" name="TextBox 9"/>
          <p:cNvSpPr txBox="1"/>
          <p:nvPr/>
        </p:nvSpPr>
        <p:spPr>
          <a:xfrm>
            <a:off x="3990110"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506505" y="4424082"/>
            <a:ext cx="6191157" cy="83371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5" y="228600"/>
            <a:ext cx="637838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506505" y="5257799"/>
            <a:ext cx="6191157" cy="885825"/>
          </a:xfrm>
        </p:spPr>
        <p:txBody>
          <a:bodyPr/>
          <a:lstStyle>
            <a:lvl1pPr marL="0" indent="0">
              <a:spcBef>
                <a:spcPts val="3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28701E-CAF4-4159-9B3E-41C86DFFA30D}" type="datetimeFigureOut">
              <a:rPr lang="en-US" smtClean="0"/>
              <a:t>10/19/2015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8" name="Rectangle 7"/>
          <p:cNvSpPr/>
          <p:nvPr/>
        </p:nvSpPr>
        <p:spPr>
          <a:xfrm>
            <a:off x="6802438" y="22860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6802438" y="2377440"/>
            <a:ext cx="2057400" cy="20391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327212" y="4632792"/>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8" name="Rectangle 7"/>
          <p:cNvSpPr/>
          <p:nvPr/>
        </p:nvSpPr>
        <p:spPr>
          <a:xfrm>
            <a:off x="282574" y="228600"/>
            <a:ext cx="6387167"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6181611"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381094" y="3733800"/>
            <a:ext cx="6179566"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a:xfrm>
            <a:off x="5212262" y="6235607"/>
            <a:ext cx="1348398" cy="365125"/>
          </a:xfrm>
        </p:spPr>
        <p:txBody>
          <a:bodyPr/>
          <a:lstStyle>
            <a:lvl1pPr>
              <a:defRPr>
                <a:solidFill>
                  <a:schemeClr val="bg1"/>
                </a:solidFill>
              </a:defRPr>
            </a:lvl1pPr>
          </a:lstStyle>
          <a:p>
            <a:fld id="{D728701E-CAF4-4159-9B3E-41C86DFFA30D}" type="datetimeFigureOut">
              <a:rPr lang="en-US" smtClean="0"/>
              <a:t>10/19/2015</a:t>
            </a:fld>
            <a:endParaRPr lang="en-US"/>
          </a:p>
        </p:txBody>
      </p:sp>
      <p:sp>
        <p:nvSpPr>
          <p:cNvPr id="6" name="Footer Placeholder 5"/>
          <p:cNvSpPr>
            <a:spLocks noGrp="1"/>
          </p:cNvSpPr>
          <p:nvPr>
            <p:ph type="ftr" sz="quarter" idx="11"/>
          </p:nvPr>
        </p:nvSpPr>
        <p:spPr>
          <a:xfrm>
            <a:off x="381095" y="6235607"/>
            <a:ext cx="4648105" cy="365125"/>
          </a:xfrm>
        </p:spPr>
        <p:txBody>
          <a:bodyPr/>
          <a:lstStyle>
            <a:lvl1pPr>
              <a:defRPr>
                <a:solidFill>
                  <a:schemeClr val="bg1"/>
                </a:solidFill>
              </a:defRPr>
            </a:lvl1p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6802438" y="2374940"/>
            <a:ext cx="2057400" cy="2039112"/>
          </a:xfrm>
        </p:spPr>
        <p:txBody>
          <a:bodyPr/>
          <a:lstStyle>
            <a:lvl1pPr>
              <a:buNone/>
              <a:defRPr/>
            </a:lvl1pPr>
          </a:lstStyle>
          <a:p>
            <a:r>
              <a:rPr lang="en-US" smtClean="0"/>
              <a:t>Click icon to add picture</a:t>
            </a:r>
            <a:endParaRPr/>
          </a:p>
        </p:txBody>
      </p:sp>
      <p:sp>
        <p:nvSpPr>
          <p:cNvPr id="13" name="Picture Placeholder 12"/>
          <p:cNvSpPr>
            <a:spLocks noGrp="1"/>
          </p:cNvSpPr>
          <p:nvPr>
            <p:ph type="pic" sz="quarter" idx="14"/>
          </p:nvPr>
        </p:nvSpPr>
        <p:spPr>
          <a:xfrm>
            <a:off x="6802438" y="4535424"/>
            <a:ext cx="2057400" cy="2039112"/>
          </a:xfrm>
        </p:spPr>
        <p:txBody>
          <a:bodyPr/>
          <a:lstStyle>
            <a:lvl1pPr>
              <a:buNone/>
              <a:defRPr/>
            </a:lvl1pPr>
          </a:lstStyle>
          <a:p>
            <a:r>
              <a:rPr lang="en-US" smtClean="0"/>
              <a:t>Click icon to add picture</a:t>
            </a:r>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8" name="Rectangle 7"/>
          <p:cNvSpPr/>
          <p:nvPr/>
        </p:nvSpPr>
        <p:spPr>
          <a:xfrm>
            <a:off x="282575" y="228600"/>
            <a:ext cx="423545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4016633"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381094" y="3733800"/>
            <a:ext cx="401530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a:xfrm>
            <a:off x="3048000" y="6235607"/>
            <a:ext cx="1348398" cy="365125"/>
          </a:xfrm>
        </p:spPr>
        <p:txBody>
          <a:bodyPr/>
          <a:lstStyle>
            <a:lvl1pPr>
              <a:defRPr>
                <a:solidFill>
                  <a:schemeClr val="bg1"/>
                </a:solidFill>
              </a:defRPr>
            </a:lvl1pPr>
          </a:lstStyle>
          <a:p>
            <a:fld id="{D728701E-CAF4-4159-9B3E-41C86DFFA30D}" type="datetimeFigureOut">
              <a:rPr lang="en-US" smtClean="0"/>
              <a:t>10/19/2015</a:t>
            </a:fld>
            <a:endParaRPr lang="en-US"/>
          </a:p>
        </p:txBody>
      </p:sp>
      <p:sp>
        <p:nvSpPr>
          <p:cNvPr id="6" name="Footer Placeholder 5"/>
          <p:cNvSpPr>
            <a:spLocks noGrp="1"/>
          </p:cNvSpPr>
          <p:nvPr>
            <p:ph type="ftr" sz="quarter" idx="11"/>
          </p:nvPr>
        </p:nvSpPr>
        <p:spPr>
          <a:xfrm>
            <a:off x="381095" y="6235607"/>
            <a:ext cx="2590705" cy="365125"/>
          </a:xfrm>
        </p:spPr>
        <p:txBody>
          <a:bodyPr/>
          <a:lstStyle>
            <a:lvl1pPr>
              <a:defRPr>
                <a:solidFill>
                  <a:schemeClr val="bg1"/>
                </a:solidFill>
              </a:defRPr>
            </a:lvl1p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4388" y="4534726"/>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4624388" y="228600"/>
            <a:ext cx="2057400" cy="2039112"/>
          </a:xfrm>
        </p:spPr>
        <p:txBody>
          <a:bodyPr/>
          <a:lstStyle>
            <a:lvl1pPr>
              <a:buNone/>
              <a:defRPr/>
            </a:lvl1pPr>
          </a:lstStyle>
          <a:p>
            <a:r>
              <a:rPr lang="en-US" smtClean="0"/>
              <a:t>Click icon to add picture</a:t>
            </a:r>
            <a:endParaRPr/>
          </a:p>
        </p:txBody>
      </p:sp>
      <p:sp>
        <p:nvSpPr>
          <p:cNvPr id="13" name="Picture Placeholder 12"/>
          <p:cNvSpPr>
            <a:spLocks noGrp="1"/>
          </p:cNvSpPr>
          <p:nvPr>
            <p:ph type="pic" sz="quarter" idx="14"/>
          </p:nvPr>
        </p:nvSpPr>
        <p:spPr>
          <a:xfrm>
            <a:off x="4624388" y="2381663"/>
            <a:ext cx="2057400" cy="2039112"/>
          </a:xfrm>
        </p:spPr>
        <p:txBody>
          <a:bodyPr/>
          <a:lstStyle>
            <a:lvl1pPr>
              <a:buNone/>
              <a:defRPr/>
            </a:lvl1pPr>
          </a:lstStyle>
          <a:p>
            <a:r>
              <a:rPr lang="en-US" smtClean="0"/>
              <a:t>Click icon to add picture</a:t>
            </a:r>
            <a:endParaRPr/>
          </a:p>
        </p:txBody>
      </p:sp>
      <p:sp>
        <p:nvSpPr>
          <p:cNvPr id="14" name="Picture Placeholder 12"/>
          <p:cNvSpPr>
            <a:spLocks noGrp="1"/>
          </p:cNvSpPr>
          <p:nvPr>
            <p:ph type="pic" sz="quarter" idx="15"/>
          </p:nvPr>
        </p:nvSpPr>
        <p:spPr>
          <a:xfrm>
            <a:off x="6803136" y="2381662"/>
            <a:ext cx="2057400" cy="4187952"/>
          </a:xfrm>
        </p:spPr>
        <p:txBody>
          <a:bodyPr/>
          <a:lstStyle>
            <a:lvl1pPr>
              <a:buNone/>
              <a:defRPr/>
            </a:lvl1pPr>
          </a:lstStyle>
          <a:p>
            <a:r>
              <a:rPr lang="en-US" smtClean="0"/>
              <a:t>Click icon to add picture</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3 Pictures with Caption, Alt.">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53000" y="3124200"/>
            <a:ext cx="3108960" cy="87153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5" y="2365248"/>
            <a:ext cx="424011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4953000" y="3995737"/>
            <a:ext cx="3108960"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D728701E-CAF4-4159-9B3E-41C86DFFA30D}" type="datetimeFigureOut">
              <a:rPr lang="en-US" smtClean="0"/>
              <a:t>10/19/2015</a:t>
            </a:fld>
            <a:endParaRPr lang="en-US"/>
          </a:p>
        </p:txBody>
      </p:sp>
      <p:sp>
        <p:nvSpPr>
          <p:cNvPr id="6" name="Footer Placeholder 5"/>
          <p:cNvSpPr>
            <a:spLocks noGrp="1"/>
          </p:cNvSpPr>
          <p:nvPr>
            <p:ph type="ftr" sz="quarter" idx="11"/>
          </p:nvPr>
        </p:nvSpPr>
        <p:spPr>
          <a:xfrm>
            <a:off x="4191000" y="6423585"/>
            <a:ext cx="3005138" cy="365125"/>
          </a:xfrm>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10" name="TextBox 9"/>
          <p:cNvSpPr txBox="1"/>
          <p:nvPr/>
        </p:nvSpPr>
        <p:spPr>
          <a:xfrm>
            <a:off x="4750361"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
        <p:nvSpPr>
          <p:cNvPr id="14" name="Picture Placeholder 12"/>
          <p:cNvSpPr>
            <a:spLocks noGrp="1"/>
          </p:cNvSpPr>
          <p:nvPr>
            <p:ph type="pic" sz="quarter" idx="13"/>
          </p:nvPr>
        </p:nvSpPr>
        <p:spPr>
          <a:xfrm>
            <a:off x="277905" y="228600"/>
            <a:ext cx="2057400" cy="2039112"/>
          </a:xfrm>
        </p:spPr>
        <p:txBody>
          <a:bodyPr/>
          <a:lstStyle>
            <a:lvl1pPr>
              <a:buNone/>
              <a:defRPr/>
            </a:lvl1pPr>
          </a:lstStyle>
          <a:p>
            <a:r>
              <a:rPr lang="en-US" smtClean="0"/>
              <a:t>Click icon to add picture</a:t>
            </a:r>
            <a:endParaRPr/>
          </a:p>
        </p:txBody>
      </p:sp>
      <p:sp>
        <p:nvSpPr>
          <p:cNvPr id="15" name="Picture Placeholder 12"/>
          <p:cNvSpPr>
            <a:spLocks noGrp="1"/>
          </p:cNvSpPr>
          <p:nvPr>
            <p:ph type="pic" sz="quarter" idx="14"/>
          </p:nvPr>
        </p:nvSpPr>
        <p:spPr>
          <a:xfrm>
            <a:off x="2460625" y="228600"/>
            <a:ext cx="2057400" cy="2039112"/>
          </a:xfrm>
        </p:spPr>
        <p:txBody>
          <a:bodyPr/>
          <a:lstStyle>
            <a:lvl1pPr>
              <a:buNone/>
              <a:defRPr/>
            </a:lvl1pPr>
          </a:lstStyle>
          <a:p>
            <a:r>
              <a:rPr lang="en-US" smtClean="0"/>
              <a:t>Click icon to add picture</a:t>
            </a:r>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Date Placeholder 3"/>
          <p:cNvSpPr>
            <a:spLocks noGrp="1"/>
          </p:cNvSpPr>
          <p:nvPr>
            <p:ph type="dt" sz="half" idx="10"/>
          </p:nvPr>
        </p:nvSpPr>
        <p:spPr/>
        <p:txBody>
          <a:bodyPr/>
          <a:lstStyle/>
          <a:p>
            <a:fld id="{D728701E-CAF4-4159-9B3E-41C86DFFA30D}" type="datetimeFigureOut">
              <a:rPr lang="en-US" smtClean="0"/>
              <a:t>10/19/2015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2F1D00-BD13-4404-86B0-79703945A0A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7" name="Rectangle 6"/>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Date Placeholder 3"/>
          <p:cNvSpPr>
            <a:spLocks noGrp="1"/>
          </p:cNvSpPr>
          <p:nvPr>
            <p:ph type="dt" sz="half" idx="10"/>
          </p:nvPr>
        </p:nvSpPr>
        <p:spPr/>
        <p:txBody>
          <a:bodyPr/>
          <a:lstStyle/>
          <a:p>
            <a:fld id="{D728701E-CAF4-4159-9B3E-41C86DFFA30D}" type="datetimeFigureOut">
              <a:rPr lang="en-US" smtClean="0"/>
              <a:t>10/19/2015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2F1D00-BD13-4404-86B0-79703945A0A7}" type="slidenum">
              <a:rPr lang="en-US" smtClean="0"/>
              <a:t>‹#›</a:t>
            </a:fld>
            <a:endParaRPr lang="en-US"/>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Rectangle 9"/>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10" name="Rectangle 9"/>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995772" y="954742"/>
            <a:ext cx="681318" cy="5171422"/>
          </a:xfrm>
        </p:spPr>
        <p:txBody>
          <a:bodyPr vert="eaVert" anchor="t" anchorCtr="0"/>
          <a:lstStyle/>
          <a:p>
            <a:r>
              <a:rPr lang="en-US" smtClean="0"/>
              <a:t>Click to edit Master title style</a:t>
            </a:r>
            <a:endParaRPr/>
          </a:p>
        </p:txBody>
      </p:sp>
      <p:sp>
        <p:nvSpPr>
          <p:cNvPr id="3" name="Vertical Text Placeholder 2"/>
          <p:cNvSpPr>
            <a:spLocks noGrp="1"/>
          </p:cNvSpPr>
          <p:nvPr>
            <p:ph type="body" orient="vert" idx="1"/>
          </p:nvPr>
        </p:nvSpPr>
        <p:spPr>
          <a:xfrm>
            <a:off x="457200" y="958756"/>
            <a:ext cx="6858000" cy="5184869"/>
          </a:xfrm>
        </p:spPr>
        <p:txBody>
          <a:bodyPr vert="eaVert"/>
          <a:lstStyle>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Date Placeholder 3"/>
          <p:cNvSpPr>
            <a:spLocks noGrp="1"/>
          </p:cNvSpPr>
          <p:nvPr>
            <p:ph type="dt" sz="half" idx="10"/>
          </p:nvPr>
        </p:nvSpPr>
        <p:spPr/>
        <p:txBody>
          <a:bodyPr/>
          <a:lstStyle/>
          <a:p>
            <a:fld id="{D728701E-CAF4-4159-9B3E-41C86DFFA30D}" type="datetimeFigureOut">
              <a:rPr lang="en-US" smtClean="0"/>
              <a:t>10/19/2015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2F1D00-BD13-4404-86B0-79703945A0A7}" type="slidenum">
              <a:rPr lang="en-US" smtClean="0"/>
              <a:t>‹#›</a:t>
            </a:fld>
            <a:endParaRPr lang="en-US"/>
          </a:p>
        </p:txBody>
      </p:sp>
      <p:sp>
        <p:nvSpPr>
          <p:cNvPr id="9" name="TextBox 8"/>
          <p:cNvSpPr txBox="1"/>
          <p:nvPr/>
        </p:nvSpPr>
        <p:spPr>
          <a:xfrm rot="16200000">
            <a:off x="8593111" y="561668"/>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Al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8474" y="134471"/>
            <a:ext cx="7556313" cy="995082"/>
          </a:xfrm>
        </p:spPr>
        <p:txBody>
          <a:bodyPr anchor="b" anchorCtr="0"/>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Date Placeholder 3"/>
          <p:cNvSpPr>
            <a:spLocks noGrp="1"/>
          </p:cNvSpPr>
          <p:nvPr>
            <p:ph type="dt" sz="half" idx="10"/>
          </p:nvPr>
        </p:nvSpPr>
        <p:spPr/>
        <p:txBody>
          <a:bodyPr/>
          <a:lstStyle/>
          <a:p>
            <a:fld id="{D728701E-CAF4-4159-9B3E-41C86DFFA30D}" type="datetimeFigureOut">
              <a:rPr lang="en-US" smtClean="0"/>
              <a:t>10/19/2015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2F1D00-BD13-4404-86B0-79703945A0A7}" type="slidenum">
              <a:rPr lang="en-US" smtClean="0"/>
              <a:t>‹#›</a:t>
            </a:fld>
            <a:endParaRPr lang="en-US"/>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Text Placeholder 3"/>
          <p:cNvSpPr>
            <a:spLocks noGrp="1"/>
          </p:cNvSpPr>
          <p:nvPr>
            <p:ph type="body" sz="half" idx="2"/>
          </p:nvPr>
        </p:nvSpPr>
        <p:spPr>
          <a:xfrm>
            <a:off x="498518" y="1129553"/>
            <a:ext cx="7558960" cy="774700"/>
          </a:xfrm>
        </p:spPr>
        <p:txBody>
          <a:bodyPr vert="horz" lIns="91440" tIns="45720" rIns="91440" bIns="45720" rtlCol="0" anchor="t" anchorCtr="0">
            <a:noAutofit/>
          </a:bodyPr>
          <a:lstStyle>
            <a:lvl1pPr marL="0" indent="0">
              <a:buNone/>
              <a:defRPr kumimoji="0" sz="2400" b="0" i="0" u="none" strike="noStrike" kern="1200" cap="none" spc="0" normalizeH="0" baseline="0">
                <a:ln>
                  <a:noFill/>
                </a:ln>
                <a:solidFill>
                  <a:schemeClr val="accent3"/>
                </a:solidFill>
                <a:effectLst/>
                <a:uLnTx/>
                <a:uFillTx/>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with 2 Pictures">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US"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dirty="0"/>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D728701E-CAF4-4159-9B3E-41C86DFFA30D}" type="datetimeFigureOut">
              <a:rPr lang="en-US" smtClean="0"/>
              <a:t>10/19/2015</a:t>
            </a:fld>
            <a:endParaRPr lang="en-US"/>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US"/>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Picture Placeholder 12"/>
          <p:cNvSpPr>
            <a:spLocks noGrp="1"/>
          </p:cNvSpPr>
          <p:nvPr>
            <p:ph type="pic" sz="quarter" idx="12"/>
          </p:nvPr>
        </p:nvSpPr>
        <p:spPr>
          <a:xfrm>
            <a:off x="4624388" y="228600"/>
            <a:ext cx="2057400" cy="2039112"/>
          </a:xfrm>
        </p:spPr>
        <p:txBody>
          <a:bodyPr/>
          <a:lstStyle>
            <a:lvl1pPr>
              <a:buNone/>
              <a:defRPr/>
            </a:lvl1pPr>
          </a:lstStyle>
          <a:p>
            <a:r>
              <a:rPr lang="en-US" smtClean="0"/>
              <a:t>Click icon to add picture</a:t>
            </a:r>
            <a:endParaRPr/>
          </a:p>
        </p:txBody>
      </p:sp>
      <p:sp>
        <p:nvSpPr>
          <p:cNvPr id="14" name="Picture Placeholder 12"/>
          <p:cNvSpPr>
            <a:spLocks noGrp="1"/>
          </p:cNvSpPr>
          <p:nvPr>
            <p:ph type="pic" sz="quarter" idx="13"/>
          </p:nvPr>
        </p:nvSpPr>
        <p:spPr>
          <a:xfrm>
            <a:off x="6802438" y="2377440"/>
            <a:ext cx="2057400" cy="2039112"/>
          </a:xfrm>
        </p:spPr>
        <p:txBody>
          <a:bodyPr/>
          <a:lstStyle>
            <a:lvl1pPr>
              <a:buNone/>
              <a:defRPr/>
            </a:lvl1pPr>
          </a:lstStyle>
          <a:p>
            <a:r>
              <a:rPr lang="en-US" smtClean="0"/>
              <a:t>Click icon to add picture</a:t>
            </a:r>
            <a:endParaRPr/>
          </a:p>
        </p:txBody>
      </p:sp>
      <p:sp>
        <p:nvSpPr>
          <p:cNvPr id="16" name="Text Placeholder 3"/>
          <p:cNvSpPr>
            <a:spLocks noGrp="1"/>
          </p:cNvSpPr>
          <p:nvPr>
            <p:ph type="body" sz="half" idx="2"/>
          </p:nvPr>
        </p:nvSpPr>
        <p:spPr>
          <a:xfrm>
            <a:off x="857250" y="1779494"/>
            <a:ext cx="3086100" cy="2040905"/>
          </a:xfrm>
        </p:spPr>
        <p:txBody>
          <a:bodyPr lIns="45720" tIns="45720" rIns="45720" anchor="t">
            <a:noAutofit/>
          </a:bodyPr>
          <a:lstStyle>
            <a:lvl1pPr marL="0" indent="0" algn="ctr">
              <a:spcBef>
                <a:spcPts val="600"/>
              </a:spcBef>
              <a:buNone/>
              <a:defRPr sz="4600">
                <a:solidFill>
                  <a:schemeClr val="bg1"/>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658907" y="228600"/>
            <a:ext cx="820093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286000" y="3124200"/>
            <a:ext cx="5638800" cy="1362075"/>
          </a:xfrm>
        </p:spPr>
        <p:txBody>
          <a:bodyPr anchor="b" anchorCtr="0">
            <a:normAutofit/>
          </a:bodyPr>
          <a:lstStyle>
            <a:lvl1pPr algn="l">
              <a:defRPr sz="3200" b="0" cap="none" baseline="0">
                <a:solidFill>
                  <a:schemeClr val="bg1"/>
                </a:solidFill>
              </a:defRPr>
            </a:lvl1pPr>
          </a:lstStyle>
          <a:p>
            <a:r>
              <a:rPr lang="en-US" smtClean="0"/>
              <a:t>Click to edit Master title style</a:t>
            </a:r>
            <a:endParaRPr/>
          </a:p>
        </p:txBody>
      </p:sp>
      <p:sp>
        <p:nvSpPr>
          <p:cNvPr id="3" name="Text Placeholder 2"/>
          <p:cNvSpPr>
            <a:spLocks noGrp="1"/>
          </p:cNvSpPr>
          <p:nvPr>
            <p:ph type="body" idx="1"/>
          </p:nvPr>
        </p:nvSpPr>
        <p:spPr>
          <a:xfrm>
            <a:off x="2286000" y="4495800"/>
            <a:ext cx="5638800" cy="1500187"/>
          </a:xfrm>
        </p:spPr>
        <p:txBody>
          <a:bodyPr anchor="t" anchorCtr="0">
            <a:normAutofit/>
          </a:bodyPr>
          <a:lstStyle>
            <a:lvl1pPr marL="0" indent="0">
              <a:spcBef>
                <a:spcPts val="300"/>
              </a:spcBef>
              <a:buNone/>
              <a:defRPr sz="14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658906" y="6248774"/>
            <a:ext cx="1474694" cy="365125"/>
          </a:xfrm>
        </p:spPr>
        <p:txBody>
          <a:bodyPr/>
          <a:lstStyle>
            <a:lvl1pPr algn="l">
              <a:defRPr>
                <a:solidFill>
                  <a:schemeClr val="bg1"/>
                </a:solidFill>
              </a:defRPr>
            </a:lvl1pPr>
          </a:lstStyle>
          <a:p>
            <a:fld id="{D728701E-CAF4-4159-9B3E-41C86DFFA30D}" type="datetimeFigureOut">
              <a:rPr lang="en-US" smtClean="0"/>
              <a:t>10/19/2015</a:t>
            </a:fld>
            <a:endParaRPr lang="en-US"/>
          </a:p>
        </p:txBody>
      </p:sp>
      <p:sp>
        <p:nvSpPr>
          <p:cNvPr id="5" name="Footer Placeholder 4"/>
          <p:cNvSpPr>
            <a:spLocks noGrp="1"/>
          </p:cNvSpPr>
          <p:nvPr>
            <p:ph type="ftr" sz="quarter" idx="11"/>
          </p:nvPr>
        </p:nvSpPr>
        <p:spPr>
          <a:xfrm>
            <a:off x="2286000" y="6248774"/>
            <a:ext cx="5638800" cy="365125"/>
          </a:xfrm>
        </p:spPr>
        <p:txBody>
          <a:bodyPr/>
          <a:lstStyle>
            <a:lvl1pPr>
              <a:defRPr>
                <a:solidFill>
                  <a:schemeClr val="bg1"/>
                </a:solidFill>
              </a:defRPr>
            </a:lvl1pPr>
          </a:lstStyle>
          <a:p>
            <a:endParaRPr lang="en-US"/>
          </a:p>
        </p:txBody>
      </p:sp>
      <p:sp>
        <p:nvSpPr>
          <p:cNvPr id="6" name="Slide Number Placeholder 5"/>
          <p:cNvSpPr>
            <a:spLocks noGrp="1"/>
          </p:cNvSpPr>
          <p:nvPr>
            <p:ph type="sldNum" sz="quarter" idx="12"/>
          </p:nvPr>
        </p:nvSpPr>
        <p:spPr>
          <a:xfrm>
            <a:off x="8305800" y="6248774"/>
            <a:ext cx="554038" cy="365125"/>
          </a:xfrm>
        </p:spPr>
        <p:txBody>
          <a:bodyPr/>
          <a:lstStyle/>
          <a:p>
            <a:fld id="{162F1D00-BD13-4404-86B0-79703945A0A7}" type="slidenum">
              <a:rPr lang="en-US" smtClean="0"/>
              <a:t>‹#›</a:t>
            </a:fld>
            <a:endParaRPr lang="en-US"/>
          </a:p>
        </p:txBody>
      </p:sp>
      <p:sp>
        <p:nvSpPr>
          <p:cNvPr id="8" name="TextBox 7"/>
          <p:cNvSpPr txBox="1"/>
          <p:nvPr/>
        </p:nvSpPr>
        <p:spPr>
          <a:xfrm>
            <a:off x="2003612" y="3110754"/>
            <a:ext cx="260909" cy="615553"/>
          </a:xfrm>
          <a:prstGeom prst="rect">
            <a:avLst/>
          </a:prstGeom>
          <a:noFill/>
        </p:spPr>
        <p:txBody>
          <a:bodyPr wrap="square" lIns="0" tIns="0" rIns="0" bIns="0" rtlCol="0">
            <a:spAutoFit/>
          </a:bodyPr>
          <a:lstStyle/>
          <a:p>
            <a:r>
              <a:rPr sz="4000" b="1">
                <a:solidFill>
                  <a:schemeClr val="accent1">
                    <a:lumMod val="60000"/>
                    <a:lumOff val="40000"/>
                  </a:schemeClr>
                </a:solidFill>
              </a:rPr>
              <a:t>+</a:t>
            </a:r>
          </a:p>
        </p:txBody>
      </p:sp>
      <p:sp>
        <p:nvSpPr>
          <p:cNvPr id="9" name="Rectangle 8"/>
          <p:cNvSpPr/>
          <p:nvPr/>
        </p:nvSpPr>
        <p:spPr>
          <a:xfrm>
            <a:off x="285750" y="228600"/>
            <a:ext cx="212725" cy="634523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11" name="Rectangle 10"/>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Content Placeholder 3"/>
          <p:cNvSpPr>
            <a:spLocks noGrp="1"/>
          </p:cNvSpPr>
          <p:nvPr>
            <p:ph sz="half" idx="2"/>
          </p:nvPr>
        </p:nvSpPr>
        <p:spPr>
          <a:xfrm>
            <a:off x="439987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5" name="Date Placeholder 4"/>
          <p:cNvSpPr>
            <a:spLocks noGrp="1"/>
          </p:cNvSpPr>
          <p:nvPr>
            <p:ph type="dt" sz="half" idx="10"/>
          </p:nvPr>
        </p:nvSpPr>
        <p:spPr/>
        <p:txBody>
          <a:bodyPr/>
          <a:lstStyle/>
          <a:p>
            <a:fld id="{D728701E-CAF4-4159-9B3E-41C86DFFA30D}" type="datetimeFigureOut">
              <a:rPr lang="en-US" smtClean="0"/>
              <a:t>10/19/2015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0" name="Rectangle 9"/>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TextBox 11"/>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4" name="Content Placeholder 3"/>
          <p:cNvSpPr>
            <a:spLocks noGrp="1"/>
          </p:cNvSpPr>
          <p:nvPr>
            <p:ph sz="half" idx="2"/>
          </p:nvPr>
        </p:nvSpPr>
        <p:spPr>
          <a:xfrm>
            <a:off x="497541"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6" name="Content Placeholder 5"/>
          <p:cNvSpPr>
            <a:spLocks noGrp="1"/>
          </p:cNvSpPr>
          <p:nvPr>
            <p:ph sz="quarter" idx="4"/>
          </p:nvPr>
        </p:nvSpPr>
        <p:spPr>
          <a:xfrm>
            <a:off x="4399878"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7" name="Date Placeholder 6"/>
          <p:cNvSpPr>
            <a:spLocks noGrp="1"/>
          </p:cNvSpPr>
          <p:nvPr>
            <p:ph type="dt" sz="half" idx="10"/>
          </p:nvPr>
        </p:nvSpPr>
        <p:spPr/>
        <p:txBody>
          <a:bodyPr/>
          <a:lstStyle/>
          <a:p>
            <a:fld id="{D728701E-CAF4-4159-9B3E-41C86DFFA30D}" type="datetimeFigureOut">
              <a:rPr lang="en-US" smtClean="0"/>
              <a:t>10/19/2015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2F1D00-BD13-4404-86B0-79703945A0A7}" type="slidenum">
              <a:rPr lang="en-US" smtClean="0"/>
              <a:t>‹#›</a:t>
            </a:fld>
            <a:endParaRPr lang="en-US"/>
          </a:p>
        </p:txBody>
      </p:sp>
      <p:sp>
        <p:nvSpPr>
          <p:cNvPr id="3" name="Text Placeholder 2"/>
          <p:cNvSpPr>
            <a:spLocks noGrp="1"/>
          </p:cNvSpPr>
          <p:nvPr>
            <p:ph type="body" idx="1"/>
          </p:nvPr>
        </p:nvSpPr>
        <p:spPr>
          <a:xfrm>
            <a:off x="497541" y="2070847"/>
            <a:ext cx="3657600" cy="322729"/>
          </a:xfrm>
          <a:prstGeom prst="rect">
            <a:avLst/>
          </a:prstGeom>
          <a:solidFill>
            <a:schemeClr val="accent3"/>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5" name="Text Placeholder 4"/>
          <p:cNvSpPr>
            <a:spLocks noGrp="1"/>
          </p:cNvSpPr>
          <p:nvPr>
            <p:ph type="body" sz="quarter" idx="3"/>
          </p:nvPr>
        </p:nvSpPr>
        <p:spPr>
          <a:xfrm>
            <a:off x="4399878" y="2070847"/>
            <a:ext cx="3657600" cy="322729"/>
          </a:xfrm>
          <a:prstGeom prst="rect">
            <a:avLst/>
          </a:prstGeom>
          <a:solidFill>
            <a:schemeClr val="accent3">
              <a:lumMod val="60000"/>
              <a:lumOff val="40000"/>
            </a:schemeClr>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98517" y="1985963"/>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5" name="Date Placeholder 4"/>
          <p:cNvSpPr>
            <a:spLocks noGrp="1"/>
          </p:cNvSpPr>
          <p:nvPr>
            <p:ph type="dt" sz="half" idx="10"/>
          </p:nvPr>
        </p:nvSpPr>
        <p:spPr/>
        <p:txBody>
          <a:bodyPr/>
          <a:lstStyle/>
          <a:p>
            <a:fld id="{D728701E-CAF4-4159-9B3E-41C86DFFA30D}" type="datetimeFigureOut">
              <a:rPr lang="en-US" smtClean="0"/>
              <a:t>10/19/2015</a:t>
            </a:fld>
            <a:endParaRPr lang="en-US"/>
          </a:p>
        </p:txBody>
      </p:sp>
      <p:sp>
        <p:nvSpPr>
          <p:cNvPr id="6" name="Footer Placeholder 5"/>
          <p:cNvSpPr>
            <a:spLocks noGrp="1"/>
          </p:cNvSpPr>
          <p:nvPr>
            <p:ph type="ftr" sz="quarter" idx="11"/>
          </p:nvPr>
        </p:nvSpPr>
        <p:spPr/>
        <p:txBody>
          <a:bodyPr/>
          <a:lstStyle/>
          <a:p>
            <a:endParaRPr lang="en-US"/>
          </a:p>
        </p:txBody>
      </p:sp>
      <p:sp>
        <p:nvSpPr>
          <p:cNvPr id="13" name="Content Placeholder 2"/>
          <p:cNvSpPr>
            <a:spLocks noGrp="1"/>
          </p:cNvSpPr>
          <p:nvPr>
            <p:ph sz="half" idx="14"/>
          </p:nvPr>
        </p:nvSpPr>
        <p:spPr>
          <a:xfrm>
            <a:off x="498517" y="4164965"/>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14" name="Rectangle 13"/>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Slide Number Placeholder 6"/>
          <p:cNvSpPr>
            <a:spLocks noGrp="1"/>
          </p:cNvSpPr>
          <p:nvPr>
            <p:ph type="sldNum" sz="quarter" idx="12"/>
          </p:nvPr>
        </p:nvSpPr>
        <p:spPr>
          <a:xfrm>
            <a:off x="8305800" y="242234"/>
            <a:ext cx="554038" cy="365125"/>
          </a:xfrm>
        </p:spPr>
        <p:txBody>
          <a:bodyPr/>
          <a:lstStyle/>
          <a:p>
            <a:fld id="{162F1D00-BD13-4404-86B0-79703945A0A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5" name="Date Placeholder 4"/>
          <p:cNvSpPr>
            <a:spLocks noGrp="1"/>
          </p:cNvSpPr>
          <p:nvPr>
            <p:ph type="dt" sz="half" idx="10"/>
          </p:nvPr>
        </p:nvSpPr>
        <p:spPr/>
        <p:txBody>
          <a:bodyPr/>
          <a:lstStyle/>
          <a:p>
            <a:fld id="{D728701E-CAF4-4159-9B3E-41C86DFFA30D}" type="datetimeFigureOut">
              <a:rPr lang="en-US" smtClean="0"/>
              <a:t>10/19/2015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11" name="Content Placeholder 2"/>
          <p:cNvSpPr>
            <a:spLocks noGrp="1"/>
          </p:cNvSpPr>
          <p:nvPr>
            <p:ph sz="half" idx="15"/>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13"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8474" y="484094"/>
            <a:ext cx="7556313" cy="1116106"/>
          </a:xfrm>
          <a:prstGeom prst="rect">
            <a:avLst/>
          </a:prstGeom>
        </p:spPr>
        <p:txBody>
          <a:bodyPr vert="horz" lIns="91440" tIns="45720" rIns="91440" bIns="45720" rtlCol="0" anchor="t" anchorCtr="0">
            <a:noAutofit/>
          </a:bodyPr>
          <a:lstStyle/>
          <a:p>
            <a:r>
              <a:rPr lang="en-US" smtClean="0"/>
              <a:t>Click to edit Master title style</a:t>
            </a:r>
            <a:endParaRPr/>
          </a:p>
        </p:txBody>
      </p:sp>
      <p:sp>
        <p:nvSpPr>
          <p:cNvPr id="3" name="Text Placeholder 2"/>
          <p:cNvSpPr>
            <a:spLocks noGrp="1"/>
          </p:cNvSpPr>
          <p:nvPr>
            <p:ph type="body" idx="1"/>
          </p:nvPr>
        </p:nvSpPr>
        <p:spPr>
          <a:xfrm>
            <a:off x="498474" y="1981200"/>
            <a:ext cx="7556313" cy="4144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Date Placeholder 3"/>
          <p:cNvSpPr>
            <a:spLocks noGrp="1"/>
          </p:cNvSpPr>
          <p:nvPr>
            <p:ph type="dt" sz="half" idx="2"/>
          </p:nvPr>
        </p:nvSpPr>
        <p:spPr>
          <a:xfrm>
            <a:off x="6795247" y="6423585"/>
            <a:ext cx="2133600" cy="365125"/>
          </a:xfrm>
          <a:prstGeom prst="rect">
            <a:avLst/>
          </a:prstGeom>
        </p:spPr>
        <p:txBody>
          <a:bodyPr vert="horz" lIns="91440" tIns="45720" rIns="91440" bIns="45720" rtlCol="0" anchor="ctr"/>
          <a:lstStyle>
            <a:lvl1pPr algn="r">
              <a:defRPr sz="1100">
                <a:solidFill>
                  <a:schemeClr val="tx1">
                    <a:lumMod val="65000"/>
                    <a:lumOff val="35000"/>
                  </a:schemeClr>
                </a:solidFill>
              </a:defRPr>
            </a:lvl1pPr>
          </a:lstStyle>
          <a:p>
            <a:fld id="{D728701E-CAF4-4159-9B3E-41C86DFFA30D}" type="datetimeFigureOut">
              <a:rPr lang="en-US" smtClean="0"/>
              <a:t>10/19/2015</a:t>
            </a:fld>
            <a:endParaRPr lang="en-US"/>
          </a:p>
        </p:txBody>
      </p:sp>
      <p:sp>
        <p:nvSpPr>
          <p:cNvPr id="5" name="Footer Placeholder 4"/>
          <p:cNvSpPr>
            <a:spLocks noGrp="1"/>
          </p:cNvSpPr>
          <p:nvPr>
            <p:ph type="ftr" sz="quarter" idx="3"/>
          </p:nvPr>
        </p:nvSpPr>
        <p:spPr>
          <a:xfrm>
            <a:off x="201706" y="6423585"/>
            <a:ext cx="6122894"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305800" y="242234"/>
            <a:ext cx="554038" cy="365125"/>
          </a:xfrm>
          <a:prstGeom prst="rect">
            <a:avLst/>
          </a:prstGeom>
        </p:spPr>
        <p:txBody>
          <a:bodyPr vert="horz" lIns="91440" tIns="45720" rIns="91440" bIns="45720" rtlCol="0" anchor="ctr"/>
          <a:lstStyle>
            <a:lvl1pPr algn="r">
              <a:defRPr sz="1400">
                <a:solidFill>
                  <a:schemeClr val="bg1"/>
                </a:solidFill>
              </a:defRPr>
            </a:lvl1pPr>
          </a:lstStyle>
          <a:p>
            <a:fld id="{162F1D00-BD13-4404-86B0-79703945A0A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Lst>
  <p:txStyles>
    <p:titleStyle>
      <a:lvl1pPr algn="l" defTabSz="914400" rtl="0" eaLnBrk="1" latinLnBrk="0" hangingPunct="1">
        <a:spcBef>
          <a:spcPct val="0"/>
        </a:spcBef>
        <a:buNone/>
        <a:defRPr sz="3600" b="0" kern="1200">
          <a:solidFill>
            <a:schemeClr val="accent1"/>
          </a:solidFill>
          <a:latin typeface="+mj-lt"/>
          <a:ea typeface="+mj-ea"/>
          <a:cs typeface="+mj-cs"/>
        </a:defRPr>
      </a:lvl1pPr>
    </p:titleStyle>
    <p:bodyStyle>
      <a:lvl1pPr marL="228600" indent="-228600" algn="l" defTabSz="914400" rtl="0" eaLnBrk="1" latinLnBrk="0" hangingPunct="1">
        <a:spcBef>
          <a:spcPts val="2000"/>
        </a:spcBef>
        <a:buClr>
          <a:schemeClr val="accent1"/>
        </a:buClr>
        <a:buSzPct val="75000"/>
        <a:buFont typeface="Wingdings" pitchFamily="2" charset="2"/>
        <a:buChar char="n"/>
        <a:defRPr sz="2000" kern="1200">
          <a:solidFill>
            <a:schemeClr val="tx1">
              <a:lumMod val="65000"/>
              <a:lumOff val="35000"/>
            </a:schemeClr>
          </a:solidFill>
          <a:latin typeface="+mn-lt"/>
          <a:ea typeface="+mn-ea"/>
          <a:cs typeface="+mn-cs"/>
        </a:defRPr>
      </a:lvl1pPr>
      <a:lvl2pPr marL="4572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2pPr>
      <a:lvl3pPr marL="6858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3pPr>
      <a:lvl4pPr marL="9144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4pPr>
      <a:lvl5pPr marL="11430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5pPr>
      <a:lvl6pPr marL="1377950"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1603375" indent="-228600" algn="l" defTabSz="914400" rtl="0" eaLnBrk="1" latinLnBrk="0" hangingPunct="1">
        <a:spcBef>
          <a:spcPct val="20000"/>
        </a:spcBef>
        <a:buClr>
          <a:schemeClr val="accent1"/>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7pPr>
      <a:lvl8pPr marL="1830388"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8pPr>
      <a:lvl9pPr marL="2057400" indent="-228600" algn="l" defTabSz="914400" rtl="0" eaLnBrk="1" latinLnBrk="0" hangingPunct="1">
        <a:spcBef>
          <a:spcPct val="20000"/>
        </a:spcBef>
        <a:buClr>
          <a:schemeClr val="accent1"/>
        </a:buClr>
        <a:buSzPct val="75000"/>
        <a:buFont typeface="Wingdings" pitchFamily="2" charset="2"/>
        <a:buChar char=""/>
        <a:defRPr lang="en-US" sz="1800" kern="1200" baseline="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Literature Review Guidelines</a:t>
            </a:r>
            <a:endParaRPr lang="en-US" dirty="0"/>
          </a:p>
        </p:txBody>
      </p:sp>
      <p:sp>
        <p:nvSpPr>
          <p:cNvPr id="3" name="Subtitle 2"/>
          <p:cNvSpPr>
            <a:spLocks noGrp="1"/>
          </p:cNvSpPr>
          <p:nvPr>
            <p:ph type="subTitle" idx="1"/>
          </p:nvPr>
        </p:nvSpPr>
        <p:spPr/>
        <p:txBody>
          <a:bodyPr/>
          <a:lstStyle/>
          <a:p>
            <a:r>
              <a:rPr lang="en-US" dirty="0" smtClean="0"/>
              <a:t>Science Fair Paper Tips!</a:t>
            </a:r>
            <a:endParaRPr lang="en-US" dirty="0"/>
          </a:p>
        </p:txBody>
      </p:sp>
    </p:spTree>
    <p:extLst>
      <p:ext uri="{BB962C8B-B14F-4D97-AF65-F5344CB8AC3E}">
        <p14:creationId xmlns:p14="http://schemas.microsoft.com/office/powerpoint/2010/main" val="13367923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After You Think Critically… Organize</a:t>
            </a:r>
            <a:endParaRPr lang="en-US" dirty="0"/>
          </a:p>
        </p:txBody>
      </p:sp>
      <p:sp>
        <p:nvSpPr>
          <p:cNvPr id="3" name="Content Placeholder 2"/>
          <p:cNvSpPr>
            <a:spLocks noGrp="1"/>
          </p:cNvSpPr>
          <p:nvPr>
            <p:ph idx="1"/>
          </p:nvPr>
        </p:nvSpPr>
        <p:spPr>
          <a:xfrm>
            <a:off x="498474" y="1885541"/>
            <a:ext cx="7556313" cy="4240622"/>
          </a:xfrm>
        </p:spPr>
        <p:txBody>
          <a:bodyPr/>
          <a:lstStyle/>
          <a:p>
            <a:pPr marL="0" indent="0">
              <a:lnSpc>
                <a:spcPct val="150000"/>
              </a:lnSpc>
              <a:buNone/>
            </a:pPr>
            <a:r>
              <a:rPr lang="en-US" dirty="0"/>
              <a:t>Organize your information in the way that makes most sense. </a:t>
            </a:r>
            <a:endParaRPr lang="en-US" dirty="0" smtClean="0"/>
          </a:p>
          <a:p>
            <a:pPr marL="0" indent="0">
              <a:lnSpc>
                <a:spcPct val="150000"/>
              </a:lnSpc>
              <a:buNone/>
            </a:pPr>
            <a:r>
              <a:rPr lang="en-US" dirty="0" smtClean="0"/>
              <a:t>Some </a:t>
            </a:r>
            <a:r>
              <a:rPr lang="en-US" dirty="0"/>
              <a:t>literature reviews may begin with a definition or general overview of the topic. </a:t>
            </a:r>
            <a:endParaRPr lang="en-US" dirty="0" smtClean="0"/>
          </a:p>
          <a:p>
            <a:pPr marL="0" indent="0">
              <a:lnSpc>
                <a:spcPct val="150000"/>
              </a:lnSpc>
              <a:buNone/>
            </a:pPr>
            <a:r>
              <a:rPr lang="en-US" dirty="0" smtClean="0"/>
              <a:t>Others </a:t>
            </a:r>
            <a:r>
              <a:rPr lang="en-US" dirty="0"/>
              <a:t>may focus on another aspect of your topic. Look for themes in the literature or organize by types of study.</a:t>
            </a:r>
          </a:p>
        </p:txBody>
      </p:sp>
    </p:spTree>
    <p:extLst>
      <p:ext uri="{BB962C8B-B14F-4D97-AF65-F5344CB8AC3E}">
        <p14:creationId xmlns:p14="http://schemas.microsoft.com/office/powerpoint/2010/main" val="41150893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Confirm That You Are Answering The Question</a:t>
            </a:r>
            <a:endParaRPr lang="en-US" dirty="0"/>
          </a:p>
        </p:txBody>
      </p:sp>
      <p:sp>
        <p:nvSpPr>
          <p:cNvPr id="3" name="Content Placeholder 2"/>
          <p:cNvSpPr>
            <a:spLocks noGrp="1"/>
          </p:cNvSpPr>
          <p:nvPr>
            <p:ph idx="1"/>
          </p:nvPr>
        </p:nvSpPr>
        <p:spPr/>
        <p:txBody>
          <a:bodyPr/>
          <a:lstStyle/>
          <a:p>
            <a:pPr marL="0" indent="0">
              <a:lnSpc>
                <a:spcPct val="150000"/>
              </a:lnSpc>
              <a:buNone/>
            </a:pPr>
            <a:r>
              <a:rPr lang="en-US" dirty="0"/>
              <a:t>Make sure the information relates to your research question/thesis. </a:t>
            </a:r>
            <a:endParaRPr lang="en-US" dirty="0" smtClean="0"/>
          </a:p>
          <a:p>
            <a:pPr marL="0" indent="0">
              <a:lnSpc>
                <a:spcPct val="150000"/>
              </a:lnSpc>
              <a:buNone/>
            </a:pPr>
            <a:r>
              <a:rPr lang="en-US" dirty="0" smtClean="0"/>
              <a:t>You </a:t>
            </a:r>
            <a:r>
              <a:rPr lang="en-US" dirty="0"/>
              <a:t>may need to explicitly show how the literature relates to the research question; </a:t>
            </a:r>
            <a:r>
              <a:rPr lang="en-US" u="sng" dirty="0"/>
              <a:t>don't assume that the connection is obvious.</a:t>
            </a:r>
          </a:p>
        </p:txBody>
      </p:sp>
    </p:spTree>
    <p:extLst>
      <p:ext uri="{BB962C8B-B14F-4D97-AF65-F5344CB8AC3E}">
        <p14:creationId xmlns:p14="http://schemas.microsoft.com/office/powerpoint/2010/main" val="35480388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Critical Assessment, Not a Summary</a:t>
            </a:r>
            <a:endParaRPr lang="en-US" dirty="0"/>
          </a:p>
        </p:txBody>
      </p:sp>
      <p:sp>
        <p:nvSpPr>
          <p:cNvPr id="3" name="Content Placeholder 2"/>
          <p:cNvSpPr>
            <a:spLocks noGrp="1"/>
          </p:cNvSpPr>
          <p:nvPr>
            <p:ph idx="1"/>
          </p:nvPr>
        </p:nvSpPr>
        <p:spPr>
          <a:xfrm>
            <a:off x="498474" y="1600200"/>
            <a:ext cx="7556313" cy="4525963"/>
          </a:xfrm>
        </p:spPr>
        <p:txBody>
          <a:bodyPr>
            <a:normAutofit lnSpcReduction="10000"/>
          </a:bodyPr>
          <a:lstStyle/>
          <a:p>
            <a:pPr marL="0" indent="0">
              <a:lnSpc>
                <a:spcPct val="130000"/>
              </a:lnSpc>
              <a:buNone/>
            </a:pPr>
            <a:r>
              <a:rPr lang="en-US" dirty="0"/>
              <a:t>Check to see that you have done more than simply summarize your sources. </a:t>
            </a:r>
            <a:endParaRPr lang="en-US" dirty="0" smtClean="0"/>
          </a:p>
          <a:p>
            <a:pPr marL="0" indent="0">
              <a:lnSpc>
                <a:spcPct val="130000"/>
              </a:lnSpc>
              <a:buNone/>
            </a:pPr>
            <a:r>
              <a:rPr lang="en-US" dirty="0" smtClean="0"/>
              <a:t>Your </a:t>
            </a:r>
            <a:r>
              <a:rPr lang="en-US" dirty="0"/>
              <a:t>literature review should include a critical assessment of those sources</a:t>
            </a:r>
            <a:r>
              <a:rPr lang="en-US" dirty="0" smtClean="0"/>
              <a:t>.</a:t>
            </a:r>
          </a:p>
          <a:p>
            <a:pPr marL="0" indent="0">
              <a:lnSpc>
                <a:spcPct val="130000"/>
              </a:lnSpc>
              <a:buNone/>
            </a:pPr>
            <a:r>
              <a:rPr lang="en-US" dirty="0"/>
              <a:t>Be sure to develop questions for further research. Again, you are not simply </a:t>
            </a:r>
            <a:r>
              <a:rPr lang="en-US" dirty="0" smtClean="0"/>
              <a:t>regurgitating information like a mommy bird into its gross baby bird’s beak, </a:t>
            </a:r>
            <a:r>
              <a:rPr lang="en-US" dirty="0"/>
              <a:t>but you are </a:t>
            </a:r>
            <a:r>
              <a:rPr lang="en-US" u="sng" dirty="0" smtClean="0"/>
              <a:t>leading </a:t>
            </a:r>
            <a:r>
              <a:rPr lang="en-US" u="sng" dirty="0"/>
              <a:t>your reader to questions of your own, questions and ideas that haven't been explored yet or haven't been addressed in detail by the literature in the field.</a:t>
            </a:r>
          </a:p>
        </p:txBody>
      </p:sp>
    </p:spTree>
    <p:extLst>
      <p:ext uri="{BB962C8B-B14F-4D97-AF65-F5344CB8AC3E}">
        <p14:creationId xmlns:p14="http://schemas.microsoft.com/office/powerpoint/2010/main" val="1708621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Structure</a:t>
            </a:r>
            <a:endParaRPr lang="en-US" dirty="0"/>
          </a:p>
        </p:txBody>
      </p:sp>
      <p:sp>
        <p:nvSpPr>
          <p:cNvPr id="3" name="Content Placeholder 2"/>
          <p:cNvSpPr>
            <a:spLocks noGrp="1"/>
          </p:cNvSpPr>
          <p:nvPr>
            <p:ph idx="1"/>
          </p:nvPr>
        </p:nvSpPr>
        <p:spPr>
          <a:xfrm>
            <a:off x="498474" y="1257028"/>
            <a:ext cx="7556313" cy="4869136"/>
          </a:xfrm>
        </p:spPr>
        <p:txBody>
          <a:bodyPr>
            <a:normAutofit/>
          </a:bodyPr>
          <a:lstStyle/>
          <a:p>
            <a:pPr marL="0" indent="0">
              <a:buNone/>
            </a:pPr>
            <a:r>
              <a:rPr lang="en-US" b="1" dirty="0" smtClean="0"/>
              <a:t>Now you’re screaming: “How </a:t>
            </a:r>
            <a:r>
              <a:rPr lang="en-US" b="1" dirty="0"/>
              <a:t>is a literature review structured</a:t>
            </a:r>
            <a:r>
              <a:rPr lang="en-US" b="1" dirty="0" smtClean="0"/>
              <a:t>?”</a:t>
            </a:r>
            <a:endParaRPr lang="en-US" b="1" dirty="0"/>
          </a:p>
          <a:p>
            <a:pPr marL="0" indent="0">
              <a:buNone/>
            </a:pPr>
            <a:r>
              <a:rPr lang="en-US" dirty="0"/>
              <a:t>Like any expository essay, a literature review should have an introduction, body, and conclusion.</a:t>
            </a:r>
          </a:p>
          <a:p>
            <a:pPr marL="0" indent="0">
              <a:buNone/>
            </a:pPr>
            <a:r>
              <a:rPr lang="en-US" dirty="0"/>
              <a:t>The introduction should contain your research question, an explanation of its significance, and any other background information setting the context of your </a:t>
            </a:r>
            <a:r>
              <a:rPr lang="en-US" dirty="0" smtClean="0"/>
              <a:t>research.</a:t>
            </a:r>
          </a:p>
          <a:p>
            <a:pPr marL="0" indent="0">
              <a:buNone/>
            </a:pPr>
            <a:r>
              <a:rPr lang="en-US" dirty="0"/>
              <a:t>T</a:t>
            </a:r>
            <a:r>
              <a:rPr lang="en-US" dirty="0" smtClean="0"/>
              <a:t>he </a:t>
            </a:r>
            <a:r>
              <a:rPr lang="en-US" dirty="0"/>
              <a:t>body paragraphs contain your summative, comparative, and evaluative comments on the sources you've found. These comments may pertain </a:t>
            </a:r>
            <a:r>
              <a:rPr lang="en-US" dirty="0" smtClean="0"/>
              <a:t>to the following:</a:t>
            </a:r>
            <a:r>
              <a:rPr lang="en-US" dirty="0"/>
              <a:t>	</a:t>
            </a:r>
          </a:p>
        </p:txBody>
      </p:sp>
    </p:spTree>
    <p:extLst>
      <p:ext uri="{BB962C8B-B14F-4D97-AF65-F5344CB8AC3E}">
        <p14:creationId xmlns:p14="http://schemas.microsoft.com/office/powerpoint/2010/main" val="2436380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Body Paragraphs!</a:t>
            </a:r>
            <a:endParaRPr lang="en-US" dirty="0"/>
          </a:p>
        </p:txBody>
      </p:sp>
      <p:sp>
        <p:nvSpPr>
          <p:cNvPr id="3" name="Content Placeholder 2"/>
          <p:cNvSpPr>
            <a:spLocks noGrp="1"/>
          </p:cNvSpPr>
          <p:nvPr>
            <p:ph idx="1"/>
          </p:nvPr>
        </p:nvSpPr>
        <p:spPr>
          <a:xfrm>
            <a:off x="498474" y="1600200"/>
            <a:ext cx="7556313" cy="4525963"/>
          </a:xfrm>
        </p:spPr>
        <p:txBody>
          <a:bodyPr>
            <a:normAutofit/>
          </a:bodyPr>
          <a:lstStyle/>
          <a:p>
            <a:r>
              <a:rPr lang="en-US" dirty="0"/>
              <a:t>historical background &amp; early research findings</a:t>
            </a:r>
          </a:p>
          <a:p>
            <a:r>
              <a:rPr lang="en-US" dirty="0"/>
              <a:t>recent developments</a:t>
            </a:r>
          </a:p>
          <a:p>
            <a:r>
              <a:rPr lang="en-US" dirty="0"/>
              <a:t>areas of controversy among experts</a:t>
            </a:r>
          </a:p>
          <a:p>
            <a:r>
              <a:rPr lang="en-US" dirty="0"/>
              <a:t>areas of agreement</a:t>
            </a:r>
          </a:p>
          <a:p>
            <a:r>
              <a:rPr lang="en-US" dirty="0"/>
              <a:t>dominant views or leading authorities</a:t>
            </a:r>
          </a:p>
          <a:p>
            <a:r>
              <a:rPr lang="en-US" dirty="0"/>
              <a:t>varying approaches to or perspectives on the subject</a:t>
            </a:r>
          </a:p>
          <a:p>
            <a:r>
              <a:rPr lang="en-US" dirty="0"/>
              <a:t>qualitative comparisons and evaluations</a:t>
            </a:r>
          </a:p>
          <a:p>
            <a:pPr marL="0" indent="0">
              <a:buNone/>
            </a:pPr>
            <a:r>
              <a:rPr lang="en-US" dirty="0" smtClean="0"/>
              <a:t>Among other things.</a:t>
            </a:r>
            <a:endParaRPr lang="en-US" dirty="0"/>
          </a:p>
        </p:txBody>
      </p:sp>
    </p:spTree>
    <p:extLst>
      <p:ext uri="{BB962C8B-B14F-4D97-AF65-F5344CB8AC3E}">
        <p14:creationId xmlns:p14="http://schemas.microsoft.com/office/powerpoint/2010/main" val="5220700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Conclusion</a:t>
            </a:r>
            <a:endParaRPr lang="en-US" dirty="0"/>
          </a:p>
        </p:txBody>
      </p:sp>
      <p:sp>
        <p:nvSpPr>
          <p:cNvPr id="3" name="Content Placeholder 2"/>
          <p:cNvSpPr>
            <a:spLocks noGrp="1"/>
          </p:cNvSpPr>
          <p:nvPr>
            <p:ph idx="1"/>
          </p:nvPr>
        </p:nvSpPr>
        <p:spPr/>
        <p:txBody>
          <a:bodyPr/>
          <a:lstStyle/>
          <a:p>
            <a:pPr marL="0" indent="0">
              <a:lnSpc>
                <a:spcPct val="150000"/>
              </a:lnSpc>
              <a:buNone/>
            </a:pPr>
            <a:r>
              <a:rPr lang="en-US" dirty="0"/>
              <a:t>The conclusion summarizes major issues in the literature; it also establishes where your own research fits in and what directions you see for future research.</a:t>
            </a:r>
          </a:p>
        </p:txBody>
      </p:sp>
    </p:spTree>
    <p:extLst>
      <p:ext uri="{BB962C8B-B14F-4D97-AF65-F5344CB8AC3E}">
        <p14:creationId xmlns:p14="http://schemas.microsoft.com/office/powerpoint/2010/main" val="17522006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 the End…	</a:t>
            </a:r>
            <a:endParaRPr lang="en-US" dirty="0"/>
          </a:p>
        </p:txBody>
      </p:sp>
      <p:sp>
        <p:nvSpPr>
          <p:cNvPr id="3" name="Content Placeholder 2"/>
          <p:cNvSpPr>
            <a:spLocks noGrp="1"/>
          </p:cNvSpPr>
          <p:nvPr>
            <p:ph idx="1"/>
          </p:nvPr>
        </p:nvSpPr>
        <p:spPr>
          <a:xfrm>
            <a:off x="498474" y="1012241"/>
            <a:ext cx="7556313" cy="4144963"/>
          </a:xfrm>
        </p:spPr>
        <p:txBody>
          <a:bodyPr>
            <a:normAutofit/>
          </a:bodyPr>
          <a:lstStyle/>
          <a:p>
            <a:pPr marL="0" indent="0">
              <a:buNone/>
            </a:pPr>
            <a:r>
              <a:rPr lang="en-US" dirty="0" smtClean="0"/>
              <a:t>You must have a Works Cited page.  What Do you notice about the following? </a:t>
            </a:r>
          </a:p>
          <a:p>
            <a:pPr marL="0" indent="0">
              <a:buNone/>
            </a:pPr>
            <a:endParaRPr lang="en-US" dirty="0"/>
          </a:p>
        </p:txBody>
      </p:sp>
      <p:pic>
        <p:nvPicPr>
          <p:cNvPr id="4" name="Picture 3" descr="Screen Shot 2015-09-21 at 5.12.43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1145" y="1835894"/>
            <a:ext cx="7503725" cy="3886200"/>
          </a:xfrm>
          <a:prstGeom prst="rect">
            <a:avLst/>
          </a:prstGeom>
        </p:spPr>
      </p:pic>
    </p:spTree>
    <p:extLst>
      <p:ext uri="{BB962C8B-B14F-4D97-AF65-F5344CB8AC3E}">
        <p14:creationId xmlns:p14="http://schemas.microsoft.com/office/powerpoint/2010/main" val="23907618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Always Cite Your Work…	</a:t>
            </a:r>
            <a:endParaRPr lang="en-US" dirty="0"/>
          </a:p>
        </p:txBody>
      </p:sp>
      <p:sp>
        <p:nvSpPr>
          <p:cNvPr id="3" name="Content Placeholder 2"/>
          <p:cNvSpPr>
            <a:spLocks noGrp="1"/>
          </p:cNvSpPr>
          <p:nvPr>
            <p:ph idx="1"/>
          </p:nvPr>
        </p:nvSpPr>
        <p:spPr>
          <a:xfrm>
            <a:off x="367542" y="1090806"/>
            <a:ext cx="7556313" cy="4144963"/>
          </a:xfrm>
        </p:spPr>
        <p:txBody>
          <a:bodyPr/>
          <a:lstStyle/>
          <a:p>
            <a:pPr marL="0" indent="0">
              <a:buNone/>
            </a:pPr>
            <a:r>
              <a:rPr lang="en-US" dirty="0" smtClean="0"/>
              <a:t>We follow MLA guidelines, so remember: always cite your work, whether it be a direct quote or a paraphrase. Here is a sample paragraph taken from a literature review:</a:t>
            </a:r>
            <a:endParaRPr lang="en-US" dirty="0"/>
          </a:p>
        </p:txBody>
      </p:sp>
      <p:pic>
        <p:nvPicPr>
          <p:cNvPr id="4" name="Picture 3" descr="Screen Shot 2015-09-21 at 5.16.25 PM.pn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861795" y="2254067"/>
            <a:ext cx="6496613" cy="4149097"/>
          </a:xfrm>
          <a:prstGeom prst="rect">
            <a:avLst/>
          </a:prstGeom>
        </p:spPr>
      </p:pic>
    </p:spTree>
    <p:extLst>
      <p:ext uri="{BB962C8B-B14F-4D97-AF65-F5344CB8AC3E}">
        <p14:creationId xmlns:p14="http://schemas.microsoft.com/office/powerpoint/2010/main" val="15188331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Now you can scream:		</a:t>
            </a:r>
            <a:endParaRPr lang="en-US" dirty="0"/>
          </a:p>
        </p:txBody>
      </p:sp>
      <p:sp>
        <p:nvSpPr>
          <p:cNvPr id="3" name="Content Placeholder 2"/>
          <p:cNvSpPr>
            <a:spLocks noGrp="1"/>
          </p:cNvSpPr>
          <p:nvPr>
            <p:ph idx="1"/>
          </p:nvPr>
        </p:nvSpPr>
        <p:spPr/>
        <p:txBody>
          <a:bodyPr/>
          <a:lstStyle/>
          <a:p>
            <a:pPr marL="0" indent="0">
              <a:buNone/>
            </a:pPr>
            <a:r>
              <a:rPr lang="en-US" dirty="0" smtClean="0"/>
              <a:t>I know what to do! I’m so smart! I can do anything!</a:t>
            </a:r>
          </a:p>
          <a:p>
            <a:pPr marL="0" indent="0">
              <a:buNone/>
            </a:pPr>
            <a:endParaRPr lang="en-US" dirty="0"/>
          </a:p>
          <a:p>
            <a:pPr marL="0" indent="0">
              <a:buNone/>
            </a:pPr>
            <a:r>
              <a:rPr lang="en-US" dirty="0" smtClean="0"/>
              <a:t>I’m not a goober!</a:t>
            </a:r>
          </a:p>
          <a:p>
            <a:pPr marL="0" indent="0">
              <a:buNone/>
            </a:pPr>
            <a:endParaRPr lang="en-US" dirty="0"/>
          </a:p>
          <a:p>
            <a:pPr marL="0" indent="0">
              <a:buNone/>
            </a:pPr>
            <a:r>
              <a:rPr lang="en-US" dirty="0" smtClean="0"/>
              <a:t>Come and see me if I can help you further. </a:t>
            </a:r>
            <a:endParaRPr lang="en-US" dirty="0"/>
          </a:p>
        </p:txBody>
      </p:sp>
    </p:spTree>
    <p:extLst>
      <p:ext uri="{BB962C8B-B14F-4D97-AF65-F5344CB8AC3E}">
        <p14:creationId xmlns:p14="http://schemas.microsoft.com/office/powerpoint/2010/main" val="2005380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 of Literature Review</a:t>
            </a:r>
            <a:endParaRPr lang="en-US" dirty="0"/>
          </a:p>
        </p:txBody>
      </p:sp>
      <p:sp>
        <p:nvSpPr>
          <p:cNvPr id="3" name="Content Placeholder 2"/>
          <p:cNvSpPr>
            <a:spLocks noGrp="1"/>
          </p:cNvSpPr>
          <p:nvPr>
            <p:ph idx="1"/>
          </p:nvPr>
        </p:nvSpPr>
        <p:spPr/>
        <p:txBody>
          <a:bodyPr/>
          <a:lstStyle/>
          <a:p>
            <a:pPr marL="0" indent="0">
              <a:buNone/>
            </a:pPr>
            <a:r>
              <a:rPr lang="en-US" dirty="0"/>
              <a:t>Literature reviews are designed to do two things: </a:t>
            </a:r>
            <a:endParaRPr lang="en-US" dirty="0" smtClean="0"/>
          </a:p>
          <a:p>
            <a:pPr marL="0" indent="0">
              <a:buNone/>
            </a:pPr>
            <a:endParaRPr lang="en-US" dirty="0"/>
          </a:p>
          <a:p>
            <a:pPr marL="457200" indent="-457200">
              <a:buAutoNum type="arabicParenR"/>
            </a:pPr>
            <a:r>
              <a:rPr lang="en-US" dirty="0" smtClean="0"/>
              <a:t>give </a:t>
            </a:r>
            <a:r>
              <a:rPr lang="en-US" dirty="0"/>
              <a:t>your readers an overview of sources you have explored while researching a particular topic or idea </a:t>
            </a:r>
            <a:endParaRPr lang="en-US" dirty="0" smtClean="0"/>
          </a:p>
          <a:p>
            <a:pPr marL="457200" indent="-457200">
              <a:buAutoNum type="arabicParenR"/>
            </a:pPr>
            <a:r>
              <a:rPr lang="en-US" dirty="0" smtClean="0"/>
              <a:t>demonstrate </a:t>
            </a:r>
            <a:r>
              <a:rPr lang="en-US" dirty="0"/>
              <a:t>how your research fits into the larger field of study, in this case, </a:t>
            </a:r>
            <a:r>
              <a:rPr lang="en-US" dirty="0" smtClean="0"/>
              <a:t>science.</a:t>
            </a:r>
            <a:endParaRPr lang="en-US" dirty="0"/>
          </a:p>
        </p:txBody>
      </p:sp>
    </p:spTree>
    <p:extLst>
      <p:ext uri="{BB962C8B-B14F-4D97-AF65-F5344CB8AC3E}">
        <p14:creationId xmlns:p14="http://schemas.microsoft.com/office/powerpoint/2010/main" val="36199656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Annotated Bibliographies</a:t>
            </a:r>
            <a:endParaRPr lang="en-US" dirty="0"/>
          </a:p>
        </p:txBody>
      </p:sp>
      <p:sp>
        <p:nvSpPr>
          <p:cNvPr id="3" name="Content Placeholder 2"/>
          <p:cNvSpPr>
            <a:spLocks noGrp="1"/>
          </p:cNvSpPr>
          <p:nvPr>
            <p:ph idx="1"/>
          </p:nvPr>
        </p:nvSpPr>
        <p:spPr/>
        <p:txBody>
          <a:bodyPr/>
          <a:lstStyle/>
          <a:p>
            <a:pPr marL="0" indent="0">
              <a:buNone/>
            </a:pPr>
            <a:r>
              <a:rPr lang="en-US" dirty="0" smtClean="0"/>
              <a:t>You might scream: “Isn’t this just basically an annotated bibliography?”</a:t>
            </a:r>
          </a:p>
          <a:p>
            <a:pPr marL="0" indent="0">
              <a:buNone/>
            </a:pPr>
            <a:endParaRPr lang="en-US" dirty="0"/>
          </a:p>
          <a:p>
            <a:pPr marL="0" indent="0">
              <a:buNone/>
            </a:pPr>
            <a:r>
              <a:rPr lang="en-US" dirty="0" smtClean="0"/>
              <a:t>I scream: “NO.  That’s just a list of references and summaries and critiques listed in alphabetical order. Big deal. Any old goober could do that.”</a:t>
            </a:r>
          </a:p>
          <a:p>
            <a:pPr marL="0" indent="0">
              <a:buNone/>
            </a:pPr>
            <a:endParaRPr lang="en-US" dirty="0"/>
          </a:p>
          <a:p>
            <a:pPr marL="0" indent="0">
              <a:buNone/>
            </a:pPr>
            <a:r>
              <a:rPr lang="en-US" dirty="0" smtClean="0"/>
              <a:t>You scream back: “I don’t want to be a goober! How do I do this then!?”</a:t>
            </a:r>
            <a:endParaRPr lang="en-US" dirty="0"/>
          </a:p>
        </p:txBody>
      </p:sp>
    </p:spTree>
    <p:extLst>
      <p:ext uri="{BB962C8B-B14F-4D97-AF65-F5344CB8AC3E}">
        <p14:creationId xmlns:p14="http://schemas.microsoft.com/office/powerpoint/2010/main" val="12093479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Basic Thread of all Lit Reviews:</a:t>
            </a:r>
            <a:br>
              <a:rPr lang="en-US" dirty="0" smtClean="0"/>
            </a:br>
            <a:endParaRPr lang="en-US" dirty="0"/>
          </a:p>
        </p:txBody>
      </p:sp>
      <p:sp>
        <p:nvSpPr>
          <p:cNvPr id="3" name="Content Placeholder 2"/>
          <p:cNvSpPr>
            <a:spLocks noGrp="1"/>
          </p:cNvSpPr>
          <p:nvPr>
            <p:ph idx="1"/>
          </p:nvPr>
        </p:nvSpPr>
        <p:spPr/>
        <p:txBody>
          <a:bodyPr/>
          <a:lstStyle/>
          <a:p>
            <a:pPr marL="0" indent="0">
              <a:lnSpc>
                <a:spcPct val="150000"/>
              </a:lnSpc>
              <a:buNone/>
            </a:pPr>
            <a:r>
              <a:rPr lang="en-US" dirty="0" smtClean="0"/>
              <a:t>Once you decide on your topic, you will need to draw quotes from and paraphrase the sources that you have found, and you must MUST MUST include in-text parenthetical citations with a reference list at the end of the document. </a:t>
            </a:r>
            <a:endParaRPr lang="en-US" dirty="0"/>
          </a:p>
        </p:txBody>
      </p:sp>
    </p:spTree>
    <p:extLst>
      <p:ext uri="{BB962C8B-B14F-4D97-AF65-F5344CB8AC3E}">
        <p14:creationId xmlns:p14="http://schemas.microsoft.com/office/powerpoint/2010/main" val="9434212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Process for Non-Goobers</a:t>
            </a:r>
            <a:endParaRPr lang="en-US" dirty="0"/>
          </a:p>
        </p:txBody>
      </p:sp>
      <p:sp>
        <p:nvSpPr>
          <p:cNvPr id="3" name="Content Placeholder 2"/>
          <p:cNvSpPr>
            <a:spLocks noGrp="1"/>
          </p:cNvSpPr>
          <p:nvPr>
            <p:ph idx="1"/>
          </p:nvPr>
        </p:nvSpPr>
        <p:spPr>
          <a:xfrm>
            <a:off x="498474" y="1600200"/>
            <a:ext cx="7556313" cy="4525963"/>
          </a:xfrm>
        </p:spPr>
        <p:txBody>
          <a:bodyPr>
            <a:normAutofit/>
          </a:bodyPr>
          <a:lstStyle/>
          <a:p>
            <a:pPr marL="0" indent="0">
              <a:lnSpc>
                <a:spcPct val="150000"/>
              </a:lnSpc>
              <a:buNone/>
            </a:pPr>
            <a:r>
              <a:rPr lang="en-US" dirty="0" smtClean="0"/>
              <a:t>Choose </a:t>
            </a:r>
            <a:r>
              <a:rPr lang="en-US" dirty="0"/>
              <a:t>a variety of articles that relate to your subject, even if they do not directly answer your research question. You may find articles that loosely relate to the topic, rather than articles that you find using an exact keyword search. </a:t>
            </a:r>
          </a:p>
          <a:p>
            <a:pPr marL="0" indent="0">
              <a:lnSpc>
                <a:spcPct val="150000"/>
              </a:lnSpc>
              <a:buNone/>
            </a:pPr>
            <a:r>
              <a:rPr lang="en-US" dirty="0" smtClean="0"/>
              <a:t>At </a:t>
            </a:r>
            <a:r>
              <a:rPr lang="en-US" dirty="0"/>
              <a:t>first, you may need to cast a wide net when searching for sources</a:t>
            </a:r>
            <a:r>
              <a:rPr lang="en-US" dirty="0" smtClean="0"/>
              <a:t>.</a:t>
            </a:r>
          </a:p>
          <a:p>
            <a:pPr marL="0" indent="0">
              <a:lnSpc>
                <a:spcPct val="150000"/>
              </a:lnSpc>
              <a:buNone/>
            </a:pPr>
            <a:r>
              <a:rPr lang="en-US" dirty="0" smtClean="0"/>
              <a:t>This will </a:t>
            </a:r>
            <a:r>
              <a:rPr lang="en-US" dirty="0"/>
              <a:t>help you narrow your topic later.</a:t>
            </a:r>
          </a:p>
          <a:p>
            <a:pPr marL="0" indent="0">
              <a:lnSpc>
                <a:spcPct val="150000"/>
              </a:lnSpc>
              <a:buNone/>
            </a:pPr>
            <a:endParaRPr lang="en-US" dirty="0"/>
          </a:p>
        </p:txBody>
      </p:sp>
    </p:spTree>
    <p:extLst>
      <p:ext uri="{BB962C8B-B14F-4D97-AF65-F5344CB8AC3E}">
        <p14:creationId xmlns:p14="http://schemas.microsoft.com/office/powerpoint/2010/main" val="5856863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 Example!</a:t>
            </a:r>
            <a:endParaRPr lang="en-US" dirty="0"/>
          </a:p>
        </p:txBody>
      </p:sp>
      <p:sp>
        <p:nvSpPr>
          <p:cNvPr id="3" name="Content Placeholder 2"/>
          <p:cNvSpPr>
            <a:spLocks noGrp="1"/>
          </p:cNvSpPr>
          <p:nvPr>
            <p:ph idx="1"/>
          </p:nvPr>
        </p:nvSpPr>
        <p:spPr>
          <a:xfrm>
            <a:off x="498474" y="1166216"/>
            <a:ext cx="7556313" cy="4959947"/>
          </a:xfrm>
        </p:spPr>
        <p:txBody>
          <a:bodyPr>
            <a:normAutofit/>
          </a:bodyPr>
          <a:lstStyle/>
          <a:p>
            <a:pPr marL="0" indent="0">
              <a:lnSpc>
                <a:spcPct val="150000"/>
              </a:lnSpc>
              <a:buNone/>
            </a:pPr>
            <a:r>
              <a:rPr lang="en-US" dirty="0" smtClean="0"/>
              <a:t>If </a:t>
            </a:r>
            <a:r>
              <a:rPr lang="en-US" dirty="0"/>
              <a:t>your research question focuses on how people with chronic illnesses are treated in the workplace, you may be able to find some articles that address this specific question</a:t>
            </a:r>
            <a:r>
              <a:rPr lang="en-US" dirty="0" smtClean="0"/>
              <a:t>.</a:t>
            </a:r>
          </a:p>
          <a:p>
            <a:pPr marL="0" indent="0">
              <a:lnSpc>
                <a:spcPct val="150000"/>
              </a:lnSpc>
              <a:buNone/>
            </a:pPr>
            <a:r>
              <a:rPr lang="en-US" dirty="0" smtClean="0"/>
              <a:t> </a:t>
            </a:r>
            <a:r>
              <a:rPr lang="en-US" dirty="0"/>
              <a:t>You may also find literature regarding public perception of people with chronic illnesses or analyses of current laws affecting workplace discrimination</a:t>
            </a:r>
            <a:r>
              <a:rPr lang="en-US" dirty="0" smtClean="0"/>
              <a:t>.</a:t>
            </a:r>
          </a:p>
          <a:p>
            <a:pPr marL="0" indent="0">
              <a:lnSpc>
                <a:spcPct val="150000"/>
              </a:lnSpc>
              <a:buNone/>
            </a:pPr>
            <a:r>
              <a:rPr lang="en-US" dirty="0" smtClean="0"/>
              <a:t>This additional information will round out your topic and provide unexpected and welcome detail and analysis for your reader. </a:t>
            </a:r>
            <a:endParaRPr lang="en-US" dirty="0"/>
          </a:p>
        </p:txBody>
      </p:sp>
    </p:spTree>
    <p:extLst>
      <p:ext uri="{BB962C8B-B14F-4D97-AF65-F5344CB8AC3E}">
        <p14:creationId xmlns:p14="http://schemas.microsoft.com/office/powerpoint/2010/main" val="24765206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Once Articles Have Been Found!</a:t>
            </a:r>
            <a:endParaRPr lang="en-US" dirty="0"/>
          </a:p>
        </p:txBody>
      </p:sp>
      <p:sp>
        <p:nvSpPr>
          <p:cNvPr id="3" name="Content Placeholder 2"/>
          <p:cNvSpPr>
            <a:spLocks noGrp="1"/>
          </p:cNvSpPr>
          <p:nvPr>
            <p:ph idx="1"/>
          </p:nvPr>
        </p:nvSpPr>
        <p:spPr>
          <a:xfrm>
            <a:off x="498474" y="1600200"/>
            <a:ext cx="7556313" cy="4525963"/>
          </a:xfrm>
        </p:spPr>
        <p:txBody>
          <a:bodyPr/>
          <a:lstStyle/>
          <a:p>
            <a:pPr marL="0" indent="0">
              <a:lnSpc>
                <a:spcPct val="150000"/>
              </a:lnSpc>
              <a:buNone/>
            </a:pPr>
            <a:r>
              <a:rPr lang="en-US" dirty="0"/>
              <a:t>Select the </a:t>
            </a:r>
            <a:r>
              <a:rPr lang="en-US" b="1" dirty="0"/>
              <a:t>most relevant information </a:t>
            </a:r>
            <a:r>
              <a:rPr lang="en-US" dirty="0"/>
              <a:t>from the articles as it pertains to </a:t>
            </a:r>
            <a:r>
              <a:rPr lang="en-US" b="1" dirty="0"/>
              <a:t>your subject </a:t>
            </a:r>
            <a:r>
              <a:rPr lang="en-US" dirty="0"/>
              <a:t>and </a:t>
            </a:r>
            <a:r>
              <a:rPr lang="en-US" b="1" dirty="0"/>
              <a:t>your purpose</a:t>
            </a:r>
            <a:r>
              <a:rPr lang="en-US" dirty="0"/>
              <a:t>. </a:t>
            </a:r>
            <a:endParaRPr lang="en-US" dirty="0" smtClean="0"/>
          </a:p>
          <a:p>
            <a:pPr marL="0" indent="0">
              <a:lnSpc>
                <a:spcPct val="150000"/>
              </a:lnSpc>
              <a:buNone/>
            </a:pPr>
            <a:endParaRPr lang="en-US" dirty="0"/>
          </a:p>
          <a:p>
            <a:pPr marL="0" indent="0">
              <a:lnSpc>
                <a:spcPct val="150000"/>
              </a:lnSpc>
              <a:buNone/>
            </a:pPr>
            <a:r>
              <a:rPr lang="en-US" b="1" dirty="0" smtClean="0"/>
              <a:t>Remember</a:t>
            </a:r>
            <a:r>
              <a:rPr lang="en-US" b="1" dirty="0"/>
              <a:t>, the purpose of the literature review is to demonstrate how your research question fits into a larger field of study.</a:t>
            </a:r>
          </a:p>
        </p:txBody>
      </p:sp>
    </p:spTree>
    <p:extLst>
      <p:ext uri="{BB962C8B-B14F-4D97-AF65-F5344CB8AC3E}">
        <p14:creationId xmlns:p14="http://schemas.microsoft.com/office/powerpoint/2010/main" val="2248227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Non-Goobers Must Think Critically</a:t>
            </a:r>
            <a:endParaRPr lang="en-US" dirty="0"/>
          </a:p>
        </p:txBody>
      </p:sp>
      <p:sp>
        <p:nvSpPr>
          <p:cNvPr id="3" name="Content Placeholder 2"/>
          <p:cNvSpPr>
            <a:spLocks noGrp="1"/>
          </p:cNvSpPr>
          <p:nvPr>
            <p:ph idx="1"/>
          </p:nvPr>
        </p:nvSpPr>
        <p:spPr/>
        <p:txBody>
          <a:bodyPr/>
          <a:lstStyle/>
          <a:p>
            <a:pPr marL="0" indent="0">
              <a:lnSpc>
                <a:spcPct val="150000"/>
              </a:lnSpc>
              <a:buNone/>
            </a:pPr>
            <a:r>
              <a:rPr lang="en-US" dirty="0"/>
              <a:t>Critically examine the articles. </a:t>
            </a:r>
            <a:endParaRPr lang="en-US" dirty="0" smtClean="0"/>
          </a:p>
          <a:p>
            <a:pPr marL="0" indent="0">
              <a:lnSpc>
                <a:spcPct val="150000"/>
              </a:lnSpc>
              <a:buNone/>
            </a:pPr>
            <a:r>
              <a:rPr lang="en-US" dirty="0" smtClean="0"/>
              <a:t>Look </a:t>
            </a:r>
            <a:r>
              <a:rPr lang="en-US" dirty="0"/>
              <a:t>at methodology, statistics, results, theoretical framework, the author's purpose, etc. </a:t>
            </a:r>
            <a:endParaRPr lang="en-US" dirty="0" smtClean="0"/>
          </a:p>
          <a:p>
            <a:pPr marL="0" indent="0">
              <a:lnSpc>
                <a:spcPct val="150000"/>
              </a:lnSpc>
              <a:buNone/>
            </a:pPr>
            <a:r>
              <a:rPr lang="en-US" dirty="0" smtClean="0"/>
              <a:t>Include </a:t>
            </a:r>
            <a:r>
              <a:rPr lang="en-US" dirty="0"/>
              <a:t>controversies when they appear in the articles</a:t>
            </a:r>
            <a:r>
              <a:rPr lang="en-US" dirty="0" smtClean="0"/>
              <a:t>.</a:t>
            </a:r>
          </a:p>
          <a:p>
            <a:pPr marL="0" indent="0">
              <a:lnSpc>
                <a:spcPct val="150000"/>
              </a:lnSpc>
              <a:buNone/>
            </a:pPr>
            <a:r>
              <a:rPr lang="en-US" dirty="0" smtClean="0"/>
              <a:t>* Uncover and explore what unites the findings among these articles. You will want to seamlessly blend information from a variety of sources in each paragraph.* </a:t>
            </a:r>
            <a:endParaRPr lang="en-US" dirty="0"/>
          </a:p>
        </p:txBody>
      </p:sp>
    </p:spTree>
    <p:extLst>
      <p:ext uri="{BB962C8B-B14F-4D97-AF65-F5344CB8AC3E}">
        <p14:creationId xmlns:p14="http://schemas.microsoft.com/office/powerpoint/2010/main" val="8440705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Another Example!</a:t>
            </a:r>
            <a:endParaRPr lang="en-US" dirty="0"/>
          </a:p>
        </p:txBody>
      </p:sp>
      <p:sp>
        <p:nvSpPr>
          <p:cNvPr id="3" name="Content Placeholder 2"/>
          <p:cNvSpPr>
            <a:spLocks noGrp="1"/>
          </p:cNvSpPr>
          <p:nvPr>
            <p:ph idx="1"/>
          </p:nvPr>
        </p:nvSpPr>
        <p:spPr>
          <a:xfrm>
            <a:off x="498474" y="1600200"/>
            <a:ext cx="7556313" cy="4525963"/>
          </a:xfrm>
        </p:spPr>
        <p:txBody>
          <a:bodyPr/>
          <a:lstStyle/>
          <a:p>
            <a:pPr marL="0" indent="0">
              <a:lnSpc>
                <a:spcPct val="150000"/>
              </a:lnSpc>
              <a:buNone/>
            </a:pPr>
            <a:r>
              <a:rPr lang="en-US" dirty="0" smtClean="0"/>
              <a:t>You </a:t>
            </a:r>
            <a:r>
              <a:rPr lang="en-US" dirty="0"/>
              <a:t>should look for the strengths and weaknesses of how the author conducted the study. You can also decide whether or not the study is generalizable to other settings or whether the findings relate only to the specific setting of the study. </a:t>
            </a:r>
            <a:endParaRPr lang="en-US" dirty="0" smtClean="0"/>
          </a:p>
          <a:p>
            <a:pPr marL="0" indent="0">
              <a:lnSpc>
                <a:spcPct val="150000"/>
              </a:lnSpc>
              <a:buNone/>
            </a:pPr>
            <a:r>
              <a:rPr lang="en-US" dirty="0" smtClean="0"/>
              <a:t>Ask </a:t>
            </a:r>
            <a:r>
              <a:rPr lang="en-US" dirty="0"/>
              <a:t>yourself why the author conducted the study and what he/she hoped to gain from the study. Look for inconsistencies in the results, as well.</a:t>
            </a:r>
          </a:p>
        </p:txBody>
      </p:sp>
    </p:spTree>
    <p:extLst>
      <p:ext uri="{BB962C8B-B14F-4D97-AF65-F5344CB8AC3E}">
        <p14:creationId xmlns:p14="http://schemas.microsoft.com/office/powerpoint/2010/main" val="3401429050"/>
      </p:ext>
    </p:extLst>
  </p:cSld>
  <p:clrMapOvr>
    <a:masterClrMapping/>
  </p:clrMapOvr>
</p:sld>
</file>

<file path=ppt/theme/theme1.xml><?xml version="1.0" encoding="utf-8"?>
<a:theme xmlns:a="http://schemas.openxmlformats.org/drawingml/2006/main" name="Advantage">
  <a:themeElements>
    <a:clrScheme name="Advantage">
      <a:dk1>
        <a:sysClr val="windowText" lastClr="000000"/>
      </a:dk1>
      <a:lt1>
        <a:sysClr val="window" lastClr="FFFFFF"/>
      </a:lt1>
      <a:dk2>
        <a:srgbClr val="2B142D"/>
      </a:dk2>
      <a:lt2>
        <a:srgbClr val="C3AFCC"/>
      </a:lt2>
      <a:accent1>
        <a:srgbClr val="663366"/>
      </a:accent1>
      <a:accent2>
        <a:srgbClr val="330F42"/>
      </a:accent2>
      <a:accent3>
        <a:srgbClr val="666699"/>
      </a:accent3>
      <a:accent4>
        <a:srgbClr val="999966"/>
      </a:accent4>
      <a:accent5>
        <a:srgbClr val="F7901E"/>
      </a:accent5>
      <a:accent6>
        <a:srgbClr val="A3A101"/>
      </a:accent6>
      <a:hlink>
        <a:srgbClr val="BC5FBC"/>
      </a:hlink>
      <a:folHlink>
        <a:srgbClr val="9775A7"/>
      </a:folHlink>
    </a:clrScheme>
    <a:fontScheme name="Apothecary">
      <a:majorFont>
        <a:latin typeface="Book Antiqua"/>
        <a:ea typeface=""/>
        <a:cs typeface=""/>
        <a:font script="Jpan" typeface="ＭＳ Ｐ明朝"/>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dvantage">
      <a:fillStyleLst>
        <a:solidFill>
          <a:schemeClr val="phClr"/>
        </a:solidFill>
        <a:gradFill rotWithShape="1">
          <a:gsLst>
            <a:gs pos="0">
              <a:schemeClr val="phClr">
                <a:tint val="100000"/>
                <a:shade val="40000"/>
                <a:alpha val="100000"/>
                <a:satMod val="150000"/>
                <a:lumMod val="100000"/>
              </a:schemeClr>
            </a:gs>
            <a:gs pos="100000">
              <a:schemeClr val="phClr">
                <a:tint val="70000"/>
                <a:shade val="100000"/>
                <a:alpha val="100000"/>
                <a:satMod val="200000"/>
                <a:lumMod val="100000"/>
              </a:schemeClr>
            </a:gs>
          </a:gsLst>
          <a:lin ang="6000000" scaled="1"/>
        </a:gradFill>
        <a:gradFill rotWithShape="1">
          <a:gsLst>
            <a:gs pos="0">
              <a:schemeClr val="phClr">
                <a:shade val="40000"/>
                <a:alpha val="100000"/>
                <a:satMod val="150000"/>
                <a:lumMod val="100000"/>
              </a:schemeClr>
            </a:gs>
            <a:gs pos="100000">
              <a:schemeClr val="phClr">
                <a:tint val="70000"/>
                <a:shade val="100000"/>
                <a:alpha val="100000"/>
                <a:satMod val="200000"/>
                <a:lumMod val="100000"/>
              </a:schemeClr>
            </a:gs>
          </a:gsLst>
          <a:lin ang="54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63500" dist="25400" dir="5400000" rotWithShape="0">
              <a:srgbClr val="808080">
                <a:alpha val="75000"/>
              </a:srgbClr>
            </a:outerShdw>
          </a:effectLst>
        </a:effectStyle>
        <a:effectStyle>
          <a:effectLst/>
          <a:scene3d>
            <a:camera prst="orthographicFront">
              <a:rot lat="0" lon="0" rev="0"/>
            </a:camera>
            <a:lightRig rig="twoPt" dir="tl">
              <a:rot lat="0" lon="0" rev="4500000"/>
            </a:lightRig>
          </a:scene3d>
          <a:sp3d>
            <a:bevelT w="63500" h="50800"/>
          </a:sp3d>
        </a:effectStyle>
      </a:effectStyleLst>
      <a:bgFillStyleLst>
        <a:solidFill>
          <a:schemeClr val="phClr"/>
        </a:solidFill>
        <a:gradFill rotWithShape="1">
          <a:gsLst>
            <a:gs pos="0">
              <a:schemeClr val="phClr">
                <a:tint val="40000"/>
                <a:satMod val="1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Advantage.thmx</Template>
  <TotalTime>40</TotalTime>
  <Words>945</Words>
  <Application>Microsoft Office PowerPoint</Application>
  <PresentationFormat>On-screen Show (4:3)</PresentationFormat>
  <Paragraphs>72</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Book Antiqua</vt:lpstr>
      <vt:lpstr>Century Gothic</vt:lpstr>
      <vt:lpstr>Wingdings</vt:lpstr>
      <vt:lpstr>Advantage</vt:lpstr>
      <vt:lpstr>Literature Review Guidelines</vt:lpstr>
      <vt:lpstr>Overview of Literature Review</vt:lpstr>
      <vt:lpstr>Annotated Bibliographies</vt:lpstr>
      <vt:lpstr>The Basic Thread of all Lit Reviews: </vt:lpstr>
      <vt:lpstr>The Process for Non-Goobers</vt:lpstr>
      <vt:lpstr>An Example!</vt:lpstr>
      <vt:lpstr>Once Articles Have Been Found!</vt:lpstr>
      <vt:lpstr>Non-Goobers Must Think Critically</vt:lpstr>
      <vt:lpstr>Another Example!</vt:lpstr>
      <vt:lpstr>After You Think Critically… Organize</vt:lpstr>
      <vt:lpstr>Confirm That You Are Answering The Question</vt:lpstr>
      <vt:lpstr>Critical Assessment, Not a Summary</vt:lpstr>
      <vt:lpstr>Structure</vt:lpstr>
      <vt:lpstr>The Body Paragraphs!</vt:lpstr>
      <vt:lpstr>The Conclusion</vt:lpstr>
      <vt:lpstr>At the End… </vt:lpstr>
      <vt:lpstr>Always Cite Your Work… </vt:lpstr>
      <vt:lpstr>Now you can scream: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Literature Review Guidelines</dc:title>
  <dc:creator>Jeff Gillis</dc:creator>
  <cp:lastModifiedBy>Lisa Cole</cp:lastModifiedBy>
  <cp:revision>4</cp:revision>
  <dcterms:created xsi:type="dcterms:W3CDTF">2015-09-21T20:50:22Z</dcterms:created>
  <dcterms:modified xsi:type="dcterms:W3CDTF">2015-10-19T13:45:49Z</dcterms:modified>
</cp:coreProperties>
</file>