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60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5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group.chem.iastate.edu/Greenbowe/sections/projectfolder/flashfiles/redox/home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236114"/>
            <a:ext cx="10353761" cy="45934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While waiting for the bell to ring: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839068"/>
            <a:ext cx="5106004" cy="3702881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Pick up the handout.</a:t>
            </a:r>
          </a:p>
          <a:p>
            <a:r>
              <a:rPr lang="en-US" sz="2400" dirty="0" smtClean="0"/>
              <a:t>On a clean sheet of paper in your notebook, write Practice Free Response Explanations.</a:t>
            </a:r>
          </a:p>
          <a:p>
            <a:r>
              <a:rPr lang="en-US" sz="2400" dirty="0" smtClean="0"/>
              <a:t>Under today’s date, answer the following questions using the information provided in the table: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6297769" y="917176"/>
            <a:ext cx="525458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000" dirty="0" smtClean="0"/>
              <a:t>Write the complete electron configuration for the Na</a:t>
            </a:r>
            <a:r>
              <a:rPr lang="en-US" sz="2000" baseline="30000" dirty="0" smtClean="0"/>
              <a:t>1+ </a:t>
            </a:r>
            <a:r>
              <a:rPr lang="en-US" sz="2000" dirty="0" smtClean="0"/>
              <a:t>ion in the ground state. </a:t>
            </a:r>
          </a:p>
          <a:p>
            <a:pPr marL="342900" indent="-342900">
              <a:buAutoNum type="arabicPeriod"/>
            </a:pPr>
            <a:r>
              <a:rPr lang="en-US" sz="2000" dirty="0" smtClean="0"/>
              <a:t>Using principles of atomic structure, explain why the Na</a:t>
            </a:r>
            <a:r>
              <a:rPr lang="en-US" sz="2000" baseline="30000" dirty="0" smtClean="0"/>
              <a:t>1+ </a:t>
            </a:r>
            <a:r>
              <a:rPr lang="en-US" sz="2000" dirty="0" smtClean="0"/>
              <a:t>ion is larger than the Li</a:t>
            </a:r>
            <a:r>
              <a:rPr lang="en-US" sz="2000" baseline="30000" dirty="0" smtClean="0"/>
              <a:t>1+ </a:t>
            </a:r>
            <a:r>
              <a:rPr lang="en-US" sz="2000" dirty="0" smtClean="0"/>
              <a:t>ion.</a:t>
            </a:r>
          </a:p>
          <a:p>
            <a:pPr marL="342900" indent="-342900">
              <a:buAutoNum type="arabicPeriod"/>
            </a:pPr>
            <a:r>
              <a:rPr lang="en-US" sz="2000" dirty="0" smtClean="0"/>
              <a:t>Below is a representation of a portion of a crystal of lithium chloride. Identify the ions in the representation by writing the appropriate formulas (Li</a:t>
            </a:r>
            <a:r>
              <a:rPr lang="en-US" sz="2000" baseline="30000" dirty="0" smtClean="0"/>
              <a:t>1+ </a:t>
            </a:r>
            <a:r>
              <a:rPr lang="en-US" sz="2000" dirty="0" smtClean="0"/>
              <a:t>or </a:t>
            </a:r>
            <a:r>
              <a:rPr lang="en-US" sz="2000" dirty="0" err="1" smtClean="0"/>
              <a:t>Cl</a:t>
            </a:r>
            <a:r>
              <a:rPr lang="en-US" sz="2000" baseline="30000" dirty="0" err="1" smtClean="0"/>
              <a:t>l</a:t>
            </a:r>
            <a:r>
              <a:rPr lang="en-US" sz="2000" baseline="30000" dirty="0" smtClean="0"/>
              <a:t>-</a:t>
            </a:r>
            <a:r>
              <a:rPr lang="en-US" sz="2000" dirty="0" smtClean="0"/>
              <a:t>) in the boxes.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1132480"/>
              </p:ext>
            </p:extLst>
          </p:nvPr>
        </p:nvGraphicFramePr>
        <p:xfrm>
          <a:off x="1017430" y="4685557"/>
          <a:ext cx="466751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3759"/>
                <a:gridCol w="233375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Ionic Radius (pm)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</a:t>
                      </a:r>
                      <a:r>
                        <a:rPr lang="en-US" baseline="30000" dirty="0" smtClean="0"/>
                        <a:t>1+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</a:t>
                      </a:r>
                      <a:r>
                        <a:rPr lang="en-US" baseline="30000" dirty="0" smtClean="0"/>
                        <a:t>1+</a:t>
                      </a:r>
                      <a:endParaRPr lang="en-U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7921" y="4330919"/>
            <a:ext cx="2190750" cy="2085975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6619741" y="4541949"/>
            <a:ext cx="940158" cy="90581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7555606" y="4994856"/>
            <a:ext cx="1081825" cy="379050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76238" y="4163900"/>
            <a:ext cx="957155" cy="926672"/>
          </a:xfrm>
          <a:prstGeom prst="rect">
            <a:avLst/>
          </a:prstGeom>
        </p:spPr>
      </p:pic>
      <p:cxnSp>
        <p:nvCxnSpPr>
          <p:cNvPr id="15" name="Straight Arrow Connector 14"/>
          <p:cNvCxnSpPr>
            <a:stCxn id="13" idx="1"/>
          </p:cNvCxnSpPr>
          <p:nvPr/>
        </p:nvCxnSpPr>
        <p:spPr>
          <a:xfrm flipH="1">
            <a:off x="10410693" y="4627236"/>
            <a:ext cx="765545" cy="117548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733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Responses to #2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13795" y="1596980"/>
            <a:ext cx="10353762" cy="4829578"/>
          </a:xfrm>
        </p:spPr>
        <p:txBody>
          <a:bodyPr>
            <a:normAutofit/>
          </a:bodyPr>
          <a:lstStyle/>
          <a:p>
            <a:pPr marL="457200" indent="-457200">
              <a:buAutoNum type="alphaUcPeriod"/>
            </a:pPr>
            <a:r>
              <a:rPr lang="en-US" sz="2400" dirty="0" smtClean="0"/>
              <a:t>The Na</a:t>
            </a:r>
            <a:r>
              <a:rPr lang="en-US" sz="2400" baseline="30000" dirty="0" smtClean="0"/>
              <a:t>1+ </a:t>
            </a:r>
            <a:r>
              <a:rPr lang="en-US" sz="2400" dirty="0" smtClean="0"/>
              <a:t>ion has a full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energy level, in addition to its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. Li</a:t>
            </a:r>
            <a:r>
              <a:rPr lang="en-US" sz="2400" baseline="30000" dirty="0" smtClean="0"/>
              <a:t>1+ </a:t>
            </a:r>
            <a:r>
              <a:rPr lang="en-US" sz="2400" dirty="0" smtClean="0"/>
              <a:t>only has 1 energy level. The extra level of electrons makes the radius of Na</a:t>
            </a:r>
            <a:r>
              <a:rPr lang="en-US" sz="2400" baseline="30000" dirty="0" smtClean="0"/>
              <a:t>1+ </a:t>
            </a:r>
            <a:r>
              <a:rPr lang="en-US" sz="2400" dirty="0" smtClean="0"/>
              <a:t>much bigger than that of Li</a:t>
            </a:r>
            <a:r>
              <a:rPr lang="en-US" sz="2400" baseline="30000" dirty="0" smtClean="0"/>
              <a:t>1+</a:t>
            </a:r>
          </a:p>
          <a:p>
            <a:pPr marL="457200" indent="-457200">
              <a:buAutoNum type="alphaUcPeriod"/>
            </a:pPr>
            <a:r>
              <a:rPr lang="en-US" sz="2400" dirty="0" smtClean="0"/>
              <a:t>The Na</a:t>
            </a:r>
            <a:r>
              <a:rPr lang="en-US" sz="2400" baseline="30000" dirty="0" smtClean="0"/>
              <a:t>1+ </a:t>
            </a:r>
            <a:r>
              <a:rPr lang="en-US" sz="2400" dirty="0" smtClean="0"/>
              <a:t>ion is larger than the Li</a:t>
            </a:r>
            <a:r>
              <a:rPr lang="en-US" sz="2400" baseline="30000" dirty="0" smtClean="0"/>
              <a:t>1+ </a:t>
            </a:r>
            <a:r>
              <a:rPr lang="en-US" sz="2400" dirty="0" smtClean="0"/>
              <a:t>ion because Na</a:t>
            </a:r>
            <a:r>
              <a:rPr lang="en-US" sz="2400" baseline="30000" dirty="0" smtClean="0"/>
              <a:t>1+ </a:t>
            </a:r>
            <a:r>
              <a:rPr lang="en-US" sz="2400" dirty="0" smtClean="0"/>
              <a:t>has more electrons and more energy levels than Li</a:t>
            </a:r>
            <a:r>
              <a:rPr lang="en-US" sz="2400" baseline="30000" dirty="0" smtClean="0"/>
              <a:t>1+ </a:t>
            </a:r>
            <a:r>
              <a:rPr lang="en-US" sz="2400" dirty="0" smtClean="0"/>
              <a:t>has, therefore the ion has a greater size.</a:t>
            </a:r>
          </a:p>
          <a:p>
            <a:pPr marL="457200" indent="-457200">
              <a:buAutoNum type="alphaUcPeriod"/>
            </a:pPr>
            <a:r>
              <a:rPr lang="en-US" sz="2400" dirty="0" smtClean="0"/>
              <a:t>The sodium ion is larger than the lithium ion because it has more energy levels which causes electron shielding (repulsive forces between electrons)and therefore increases distance between them.</a:t>
            </a:r>
          </a:p>
          <a:p>
            <a:pPr marL="457200" indent="-457200">
              <a:buAutoNum type="alphaU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793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Questions for the Virtual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>
                <a:hlinkClick r:id="rId2"/>
              </a:rPr>
              <a:t>Link to virtual lab</a:t>
            </a:r>
            <a:endParaRPr lang="en-US" sz="2800" dirty="0" smtClean="0"/>
          </a:p>
          <a:p>
            <a:pPr marL="457200" indent="-457200">
              <a:buAutoNum type="arabicPeriod"/>
            </a:pPr>
            <a:r>
              <a:rPr lang="en-US" sz="2800" dirty="0" smtClean="0"/>
              <a:t>Which metal would you most likely find in the free uncombined state in nature? Explain.</a:t>
            </a:r>
          </a:p>
          <a:p>
            <a:pPr marL="457200" indent="-457200">
              <a:buAutoNum type="arabicPeriod"/>
            </a:pPr>
            <a:r>
              <a:rPr lang="en-US" sz="2800" dirty="0" smtClean="0"/>
              <a:t>Which metal would you least likely find in the free uncombined state in nature? Explain.</a:t>
            </a:r>
          </a:p>
          <a:p>
            <a:pPr marL="457200" indent="-457200">
              <a:buAutoNum type="arabicPeriod"/>
            </a:pPr>
            <a:r>
              <a:rPr lang="en-US" sz="2800" dirty="0" smtClean="0"/>
              <a:t>Which metal would have been a better substitute for copper in the Statue of Liberty? Explain why it may not have been chosen.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2153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6D8C60"/>
      </a:dk2>
      <a:lt2>
        <a:srgbClr val="B1D7A1"/>
      </a:lt2>
      <a:accent1>
        <a:srgbClr val="81B992"/>
      </a:accent1>
      <a:accent2>
        <a:srgbClr val="9ABC65"/>
      </a:accent2>
      <a:accent3>
        <a:srgbClr val="BDB564"/>
      </a:accent3>
      <a:accent4>
        <a:srgbClr val="BD8964"/>
      </a:accent4>
      <a:accent5>
        <a:srgbClr val="BD6466"/>
      </a:accent5>
      <a:accent6>
        <a:srgbClr val="64A4BD"/>
      </a:accent6>
      <a:hlink>
        <a:srgbClr val="8CCC71"/>
      </a:hlink>
      <a:folHlink>
        <a:srgbClr val="A4C795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4539428D-6454-4FE6-B992-2D59F0AC2F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441</TotalTime>
  <Words>308</Words>
  <Application>Microsoft Office PowerPoint</Application>
  <PresentationFormat>Widescreen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Bookman Old Style</vt:lpstr>
      <vt:lpstr>Rockwell</vt:lpstr>
      <vt:lpstr>Damask</vt:lpstr>
      <vt:lpstr>While waiting for the bell to ring:</vt:lpstr>
      <vt:lpstr>Sample Responses to #2</vt:lpstr>
      <vt:lpstr>Additional Questions for the Virtual Lab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While Waiting for the bell to ring:</dc:title>
  <dc:creator>Lisa Cole</dc:creator>
  <cp:lastModifiedBy>Lisa Cole</cp:lastModifiedBy>
  <cp:revision>8</cp:revision>
  <dcterms:created xsi:type="dcterms:W3CDTF">2016-09-08T11:32:15Z</dcterms:created>
  <dcterms:modified xsi:type="dcterms:W3CDTF">2016-09-08T18:53:20Z</dcterms:modified>
</cp:coreProperties>
</file>